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erif" charset="1" panose="02020600060500020200"/>
      <p:regular r:id="rId10"/>
    </p:embeddedFont>
    <p:embeddedFont>
      <p:font typeface="Noto Serif Bold" charset="1" panose="02020800060500020200"/>
      <p:regular r:id="rId11"/>
    </p:embeddedFont>
    <p:embeddedFont>
      <p:font typeface="Noto Serif Italics" charset="1" panose="02020600060500090200"/>
      <p:regular r:id="rId12"/>
    </p:embeddedFont>
    <p:embeddedFont>
      <p:font typeface="Noto Serif Bold Italics" charset="1" panose="02020800060500090200"/>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
      <p:font typeface="Now" charset="1" panose="00000500000000000000"/>
      <p:regular r:id="rId24"/>
    </p:embeddedFont>
    <p:embeddedFont>
      <p:font typeface="Now Bold" charset="1" panose="00000800000000000000"/>
      <p:regular r:id="rId25"/>
    </p:embeddedFont>
    <p:embeddedFont>
      <p:font typeface="Now Thin" charset="1" panose="00000300000000000000"/>
      <p:regular r:id="rId26"/>
    </p:embeddedFont>
    <p:embeddedFont>
      <p:font typeface="Now Light" charset="1" panose="00000400000000000000"/>
      <p:regular r:id="rId27"/>
    </p:embeddedFont>
    <p:embeddedFont>
      <p:font typeface="Now Medium" charset="1" panose="00000600000000000000"/>
      <p:regular r:id="rId28"/>
    </p:embeddedFont>
    <p:embeddedFont>
      <p:font typeface="Now Heavy" charset="1" panose="00000A00000000000000"/>
      <p:regular r:id="rId29"/>
    </p:embeddedFont>
    <p:embeddedFont>
      <p:font typeface="Open Sauce" charset="1" panose="00000500000000000000"/>
      <p:regular r:id="rId30"/>
    </p:embeddedFont>
    <p:embeddedFont>
      <p:font typeface="Open Sauce Bold" charset="1" panose="00000800000000000000"/>
      <p:regular r:id="rId31"/>
    </p:embeddedFont>
    <p:embeddedFont>
      <p:font typeface="Open Sauce Italics" charset="1" panose="00000500000000000000"/>
      <p:regular r:id="rId32"/>
    </p:embeddedFont>
    <p:embeddedFont>
      <p:font typeface="Open Sauce Bold Italics" charset="1" panose="00000800000000000000"/>
      <p:regular r:id="rId33"/>
    </p:embeddedFont>
    <p:embeddedFont>
      <p:font typeface="Open Sauce Light" charset="1" panose="00000400000000000000"/>
      <p:regular r:id="rId34"/>
    </p:embeddedFont>
    <p:embeddedFont>
      <p:font typeface="Open Sauce Light Italics" charset="1" panose="00000400000000000000"/>
      <p:regular r:id="rId35"/>
    </p:embeddedFont>
    <p:embeddedFont>
      <p:font typeface="Open Sauce Medium" charset="1" panose="00000600000000000000"/>
      <p:regular r:id="rId36"/>
    </p:embeddedFont>
    <p:embeddedFont>
      <p:font typeface="Open Sauce Medium Italics" charset="1" panose="00000600000000000000"/>
      <p:regular r:id="rId37"/>
    </p:embeddedFont>
    <p:embeddedFont>
      <p:font typeface="Open Sauce Semi-Bold" charset="1" panose="00000700000000000000"/>
      <p:regular r:id="rId38"/>
    </p:embeddedFont>
    <p:embeddedFont>
      <p:font typeface="Open Sauce Semi-Bold Italics" charset="1" panose="00000700000000000000"/>
      <p:regular r:id="rId39"/>
    </p:embeddedFont>
    <p:embeddedFont>
      <p:font typeface="Open Sauce Heavy" charset="1" panose="00000A00000000000000"/>
      <p:regular r:id="rId40"/>
    </p:embeddedFont>
    <p:embeddedFont>
      <p:font typeface="Open Sauce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2.jpeg" Type="http://schemas.openxmlformats.org/officeDocument/2006/relationships/image"/><Relationship Id="rId5" Target="../media/image2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5369476" y="312728"/>
            <a:ext cx="2798509" cy="279850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F5"/>
            </a:solidFill>
            <a:ln w="12700">
              <a:solidFill>
                <a:srgbClr val="000000"/>
              </a:solidFill>
            </a:ln>
          </p:spPr>
        </p:sp>
      </p:grpSp>
      <p:sp>
        <p:nvSpPr>
          <p:cNvPr name="Freeform 9" id="9"/>
          <p:cNvSpPr/>
          <p:nvPr/>
        </p:nvSpPr>
        <p:spPr>
          <a:xfrm flipH="false" flipV="false" rot="0">
            <a:off x="15421788" y="367350"/>
            <a:ext cx="2746197" cy="2743887"/>
          </a:xfrm>
          <a:custGeom>
            <a:avLst/>
            <a:gdLst/>
            <a:ahLst/>
            <a:cxnLst/>
            <a:rect r="r" b="b" t="t" l="l"/>
            <a:pathLst>
              <a:path h="2743887" w="2746197">
                <a:moveTo>
                  <a:pt x="0" y="0"/>
                </a:moveTo>
                <a:lnTo>
                  <a:pt x="2746197" y="0"/>
                </a:lnTo>
                <a:lnTo>
                  <a:pt x="2746197" y="2743887"/>
                </a:lnTo>
                <a:lnTo>
                  <a:pt x="0" y="2743887"/>
                </a:lnTo>
                <a:lnTo>
                  <a:pt x="0" y="0"/>
                </a:lnTo>
                <a:close/>
              </a:path>
            </a:pathLst>
          </a:custGeom>
          <a:blipFill>
            <a:blip r:embed="rId4"/>
            <a:stretch>
              <a:fillRect l="-977" t="0" r="-977" b="0"/>
            </a:stretch>
          </a:blipFill>
        </p:spPr>
      </p:sp>
      <p:sp>
        <p:nvSpPr>
          <p:cNvPr name="Freeform 10" id="10"/>
          <p:cNvSpPr/>
          <p:nvPr/>
        </p:nvSpPr>
        <p:spPr>
          <a:xfrm flipH="false" flipV="false" rot="0">
            <a:off x="8135723" y="2887798"/>
            <a:ext cx="6588554" cy="4935056"/>
          </a:xfrm>
          <a:custGeom>
            <a:avLst/>
            <a:gdLst/>
            <a:ahLst/>
            <a:cxnLst/>
            <a:rect r="r" b="b" t="t" l="l"/>
            <a:pathLst>
              <a:path h="4935056" w="6588554">
                <a:moveTo>
                  <a:pt x="0" y="0"/>
                </a:moveTo>
                <a:lnTo>
                  <a:pt x="6588554" y="0"/>
                </a:lnTo>
                <a:lnTo>
                  <a:pt x="6588554" y="4935057"/>
                </a:lnTo>
                <a:lnTo>
                  <a:pt x="0" y="4935057"/>
                </a:lnTo>
                <a:lnTo>
                  <a:pt x="0" y="0"/>
                </a:lnTo>
                <a:close/>
              </a:path>
            </a:pathLst>
          </a:custGeom>
          <a:blipFill>
            <a:blip r:embed="rId5"/>
            <a:stretch>
              <a:fillRect l="0" t="0" r="0" b="0"/>
            </a:stretch>
          </a:blipFill>
        </p:spPr>
      </p:sp>
      <p:sp>
        <p:nvSpPr>
          <p:cNvPr name="TextBox 11" id="11"/>
          <p:cNvSpPr txBox="true"/>
          <p:nvPr/>
        </p:nvSpPr>
        <p:spPr>
          <a:xfrm rot="0">
            <a:off x="1573748" y="3615629"/>
            <a:ext cx="10959085" cy="1739697"/>
          </a:xfrm>
          <a:prstGeom prst="rect">
            <a:avLst/>
          </a:prstGeom>
        </p:spPr>
        <p:txBody>
          <a:bodyPr anchor="t" rtlCol="false" tIns="0" lIns="0" bIns="0" rIns="0">
            <a:spAutoFit/>
          </a:bodyPr>
          <a:lstStyle/>
          <a:p>
            <a:pPr>
              <a:lnSpc>
                <a:spcPts val="13568"/>
              </a:lnSpc>
            </a:pPr>
            <a:r>
              <a:rPr lang="en-US" sz="11306">
                <a:solidFill>
                  <a:srgbClr val="FFFBFB"/>
                </a:solidFill>
                <a:latin typeface="Now Bold"/>
              </a:rPr>
              <a:t>DIGI</a:t>
            </a:r>
          </a:p>
        </p:txBody>
      </p:sp>
      <p:sp>
        <p:nvSpPr>
          <p:cNvPr name="TextBox 12" id="12"/>
          <p:cNvSpPr txBox="true"/>
          <p:nvPr/>
        </p:nvSpPr>
        <p:spPr>
          <a:xfrm rot="0">
            <a:off x="2214359" y="1019175"/>
            <a:ext cx="2126388" cy="1187068"/>
          </a:xfrm>
          <a:prstGeom prst="rect">
            <a:avLst/>
          </a:prstGeom>
        </p:spPr>
        <p:txBody>
          <a:bodyPr anchor="t" rtlCol="false" tIns="0" lIns="0" bIns="0" rIns="0">
            <a:spAutoFit/>
          </a:bodyPr>
          <a:lstStyle/>
          <a:p>
            <a:pPr>
              <a:lnSpc>
                <a:spcPts val="3131"/>
              </a:lnSpc>
            </a:pPr>
            <a:r>
              <a:rPr lang="en-US" sz="2545" spc="-50">
                <a:solidFill>
                  <a:srgbClr val="56AEFF"/>
                </a:solidFill>
                <a:latin typeface="DM Sans Italics"/>
              </a:rPr>
              <a:t>Electrical </a:t>
            </a:r>
          </a:p>
          <a:p>
            <a:pPr>
              <a:lnSpc>
                <a:spcPts val="3131"/>
              </a:lnSpc>
            </a:pPr>
            <a:r>
              <a:rPr lang="en-US" sz="2545" spc="-50">
                <a:solidFill>
                  <a:srgbClr val="56AEFF"/>
                </a:solidFill>
                <a:latin typeface="DM Sans Italics"/>
              </a:rPr>
              <a:t>Engineering </a:t>
            </a:r>
          </a:p>
          <a:p>
            <a:pPr>
              <a:lnSpc>
                <a:spcPts val="3131"/>
              </a:lnSpc>
            </a:pPr>
            <a:r>
              <a:rPr lang="en-US" sz="2545" spc="-50">
                <a:solidFill>
                  <a:srgbClr val="56AEFF"/>
                </a:solidFill>
                <a:latin typeface="DM Sans Italics"/>
              </a:rPr>
              <a:t>Association</a:t>
            </a:r>
          </a:p>
        </p:txBody>
      </p:sp>
      <p:sp>
        <p:nvSpPr>
          <p:cNvPr name="TextBox 13" id="13"/>
          <p:cNvSpPr txBox="true"/>
          <p:nvPr/>
        </p:nvSpPr>
        <p:spPr>
          <a:xfrm rot="0">
            <a:off x="1573748" y="5327661"/>
            <a:ext cx="9659937" cy="1730886"/>
          </a:xfrm>
          <a:prstGeom prst="rect">
            <a:avLst/>
          </a:prstGeom>
        </p:spPr>
        <p:txBody>
          <a:bodyPr anchor="t" rtlCol="false" tIns="0" lIns="0" bIns="0" rIns="0">
            <a:spAutoFit/>
          </a:bodyPr>
          <a:lstStyle/>
          <a:p>
            <a:pPr>
              <a:lnSpc>
                <a:spcPts val="13568"/>
              </a:lnSpc>
            </a:pPr>
            <a:r>
              <a:rPr lang="en-US" sz="11306">
                <a:solidFill>
                  <a:srgbClr val="56AEFF"/>
                </a:solidFill>
                <a:latin typeface="Now Bold"/>
              </a:rPr>
              <a:t>WARE</a:t>
            </a:r>
          </a:p>
        </p:txBody>
      </p:sp>
      <p:sp>
        <p:nvSpPr>
          <p:cNvPr name="TextBox 14" id="14"/>
          <p:cNvSpPr txBox="true"/>
          <p:nvPr/>
        </p:nvSpPr>
        <p:spPr>
          <a:xfrm rot="0">
            <a:off x="1573748" y="7058547"/>
            <a:ext cx="8541479" cy="1346135"/>
          </a:xfrm>
          <a:prstGeom prst="rect">
            <a:avLst/>
          </a:prstGeom>
        </p:spPr>
        <p:txBody>
          <a:bodyPr anchor="t" rtlCol="false" tIns="0" lIns="0" bIns="0" rIns="0">
            <a:spAutoFit/>
          </a:bodyPr>
          <a:lstStyle/>
          <a:p>
            <a:pPr>
              <a:lnSpc>
                <a:spcPts val="10574"/>
              </a:lnSpc>
            </a:pPr>
            <a:r>
              <a:rPr lang="en-US" sz="8812">
                <a:solidFill>
                  <a:srgbClr val="FFFBFB"/>
                </a:solidFill>
                <a:latin typeface="Now Bold"/>
              </a:rPr>
              <a:t>PROJECT</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2933722" y="402786"/>
            <a:ext cx="11934573" cy="107194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Cracking the Nut of the Module</a:t>
            </a:r>
          </a:p>
        </p:txBody>
      </p:sp>
      <p:sp>
        <p:nvSpPr>
          <p:cNvPr name="TextBox 6" id="6"/>
          <p:cNvSpPr txBox="true"/>
          <p:nvPr/>
        </p:nvSpPr>
        <p:spPr>
          <a:xfrm rot="0">
            <a:off x="794012" y="1678360"/>
            <a:ext cx="7600423" cy="952422"/>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div</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1035589" y="3905968"/>
            <a:ext cx="9848612" cy="2261584"/>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a:lnSpc>
                <a:spcPts val="6073"/>
              </a:lnSpc>
            </a:pPr>
            <a:r>
              <a:rPr lang="en-US" sz="4401">
                <a:solidFill>
                  <a:srgbClr val="FFFFFF"/>
                </a:solidFill>
                <a:latin typeface="DM Sans"/>
              </a:rPr>
              <a:t>     </a:t>
            </a:r>
          </a:p>
        </p:txBody>
      </p:sp>
      <p:sp>
        <p:nvSpPr>
          <p:cNvPr name="TextBox 10" id="10"/>
          <p:cNvSpPr txBox="true"/>
          <p:nvPr/>
        </p:nvSpPr>
        <p:spPr>
          <a:xfrm rot="0">
            <a:off x="1792635" y="7443902"/>
            <a:ext cx="9072092"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out: Result of division (8-bit)</a:t>
            </a:r>
          </a:p>
          <a:p>
            <a:pPr algn="ctr">
              <a:lnSpc>
                <a:spcPts val="5928"/>
              </a:lnSpc>
              <a:spcBef>
                <a:spcPct val="0"/>
              </a:spcBef>
            </a:pPr>
          </a:p>
        </p:txBody>
      </p:sp>
      <p:sp>
        <p:nvSpPr>
          <p:cNvPr name="TextBox 11" id="11"/>
          <p:cNvSpPr txBox="true"/>
          <p:nvPr/>
        </p:nvSpPr>
        <p:spPr>
          <a:xfrm rot="0">
            <a:off x="1837200" y="7024775"/>
            <a:ext cx="3503220" cy="1652782"/>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242407" y="-1055313"/>
            <a:ext cx="7991258" cy="10313613"/>
            <a:chOff x="0" y="0"/>
            <a:chExt cx="11749311" cy="15163800"/>
          </a:xfrm>
        </p:grpSpPr>
        <p:sp>
          <p:nvSpPr>
            <p:cNvPr name="Freeform 3" id="3"/>
            <p:cNvSpPr/>
            <p:nvPr/>
          </p:nvSpPr>
          <p:spPr>
            <a:xfrm flipH="false" flipV="false" rot="0">
              <a:off x="0" y="0"/>
              <a:ext cx="11749311" cy="15163800"/>
            </a:xfrm>
            <a:custGeom>
              <a:avLst/>
              <a:gdLst/>
              <a:ahLst/>
              <a:cxnLst/>
              <a:rect r="r" b="b" t="t" l="l"/>
              <a:pathLst>
                <a:path h="15163800" w="11749311">
                  <a:moveTo>
                    <a:pt x="11749311" y="254000"/>
                  </a:moveTo>
                  <a:lnTo>
                    <a:pt x="11749311" y="14909800"/>
                  </a:lnTo>
                  <a:cubicBezTo>
                    <a:pt x="11749311" y="15050136"/>
                    <a:pt x="11623224" y="15163800"/>
                    <a:pt x="11467553" y="15163800"/>
                  </a:cubicBezTo>
                  <a:lnTo>
                    <a:pt x="281758" y="15163800"/>
                  </a:lnTo>
                  <a:cubicBezTo>
                    <a:pt x="126087" y="15163800"/>
                    <a:pt x="0" y="15050136"/>
                    <a:pt x="0" y="14909800"/>
                  </a:cubicBezTo>
                  <a:lnTo>
                    <a:pt x="0" y="254000"/>
                  </a:lnTo>
                  <a:cubicBezTo>
                    <a:pt x="0" y="113665"/>
                    <a:pt x="126087" y="0"/>
                    <a:pt x="281758" y="0"/>
                  </a:cubicBezTo>
                  <a:lnTo>
                    <a:pt x="11467553" y="0"/>
                  </a:lnTo>
                  <a:cubicBezTo>
                    <a:pt x="11623224" y="0"/>
                    <a:pt x="11749311" y="113665"/>
                    <a:pt x="11749311" y="254000"/>
                  </a:cubicBezTo>
                  <a:close/>
                </a:path>
              </a:pathLst>
            </a:custGeom>
            <a:blipFill>
              <a:blip r:embed="rId2"/>
              <a:stretch>
                <a:fillRect l="-78472" t="0" r="-15059" b="0"/>
              </a:stretch>
            </a:blipFill>
          </p:spPr>
        </p:sp>
      </p:grpSp>
      <p:sp>
        <p:nvSpPr>
          <p:cNvPr name="Freeform 4" id="4"/>
          <p:cNvSpPr/>
          <p:nvPr/>
        </p:nvSpPr>
        <p:spPr>
          <a:xfrm flipH="false" flipV="false" rot="0">
            <a:off x="-2622339" y="7269679"/>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3638649"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11320487" y="1900670"/>
            <a:ext cx="1652771" cy="0"/>
          </a:xfrm>
          <a:prstGeom prst="line">
            <a:avLst/>
          </a:prstGeom>
          <a:ln cap="flat" w="38100">
            <a:solidFill>
              <a:srgbClr val="FFFFFF"/>
            </a:solidFill>
            <a:prstDash val="solid"/>
            <a:headEnd type="none" len="sm" w="sm"/>
            <a:tailEnd type="none" len="sm" w="sm"/>
          </a:ln>
        </p:spPr>
      </p:sp>
      <p:sp>
        <p:nvSpPr>
          <p:cNvPr name="AutoShape 7" id="7"/>
          <p:cNvSpPr/>
          <p:nvPr/>
        </p:nvSpPr>
        <p:spPr>
          <a:xfrm>
            <a:off x="12954208" y="1900670"/>
            <a:ext cx="19050" cy="897519"/>
          </a:xfrm>
          <a:prstGeom prst="line">
            <a:avLst/>
          </a:prstGeom>
          <a:ln cap="flat" w="38100">
            <a:solidFill>
              <a:srgbClr val="FFFFFF"/>
            </a:solidFill>
            <a:prstDash val="solid"/>
            <a:headEnd type="none" len="sm" w="sm"/>
            <a:tailEnd type="none" len="sm" w="sm"/>
          </a:ln>
        </p:spPr>
      </p:sp>
      <p:sp>
        <p:nvSpPr>
          <p:cNvPr name="AutoShape 8" id="8"/>
          <p:cNvSpPr/>
          <p:nvPr/>
        </p:nvSpPr>
        <p:spPr>
          <a:xfrm>
            <a:off x="11339533" y="1901075"/>
            <a:ext cx="19050" cy="897519"/>
          </a:xfrm>
          <a:prstGeom prst="line">
            <a:avLst/>
          </a:prstGeom>
          <a:ln cap="flat" w="38100">
            <a:solidFill>
              <a:srgbClr val="FFFFFF"/>
            </a:solidFill>
            <a:prstDash val="solid"/>
            <a:headEnd type="none" len="sm" w="sm"/>
            <a:tailEnd type="none" len="sm" w="sm"/>
          </a:ln>
        </p:spPr>
      </p:sp>
      <p:sp>
        <p:nvSpPr>
          <p:cNvPr name="AutoShape 9" id="9"/>
          <p:cNvSpPr/>
          <p:nvPr/>
        </p:nvSpPr>
        <p:spPr>
          <a:xfrm>
            <a:off x="9705812" y="2817644"/>
            <a:ext cx="1652771" cy="0"/>
          </a:xfrm>
          <a:prstGeom prst="line">
            <a:avLst/>
          </a:prstGeom>
          <a:ln cap="flat" w="38100">
            <a:solidFill>
              <a:srgbClr val="FFFFFF"/>
            </a:solidFill>
            <a:prstDash val="solid"/>
            <a:headEnd type="none" len="sm" w="sm"/>
            <a:tailEnd type="none" len="sm" w="sm"/>
          </a:ln>
        </p:spPr>
      </p:sp>
      <p:sp>
        <p:nvSpPr>
          <p:cNvPr name="AutoShape 10" id="10"/>
          <p:cNvSpPr/>
          <p:nvPr/>
        </p:nvSpPr>
        <p:spPr>
          <a:xfrm>
            <a:off x="9724858" y="1900266"/>
            <a:ext cx="19050" cy="897519"/>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3830510" y="897880"/>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WAVEFORM</a:t>
            </a:r>
          </a:p>
        </p:txBody>
      </p:sp>
      <p:sp>
        <p:nvSpPr>
          <p:cNvPr name="AutoShape 12" id="12"/>
          <p:cNvSpPr/>
          <p:nvPr/>
        </p:nvSpPr>
        <p:spPr>
          <a:xfrm>
            <a:off x="4824062" y="1898805"/>
            <a:ext cx="4919847" cy="0"/>
          </a:xfrm>
          <a:prstGeom prst="line">
            <a:avLst/>
          </a:prstGeom>
          <a:ln cap="flat" w="38100">
            <a:solidFill>
              <a:srgbClr val="FFFFFF"/>
            </a:solidFill>
            <a:prstDash val="solid"/>
            <a:headEnd type="none" len="sm" w="sm"/>
            <a:tailEnd type="none" len="sm" w="sm"/>
          </a:ln>
        </p:spPr>
      </p:sp>
      <p:sp>
        <p:nvSpPr>
          <p:cNvPr name="Freeform 13" id="13"/>
          <p:cNvSpPr/>
          <p:nvPr/>
        </p:nvSpPr>
        <p:spPr>
          <a:xfrm flipH="false" flipV="false" rot="0">
            <a:off x="85313" y="3140338"/>
            <a:ext cx="18117374" cy="5553966"/>
          </a:xfrm>
          <a:custGeom>
            <a:avLst/>
            <a:gdLst/>
            <a:ahLst/>
            <a:cxnLst/>
            <a:rect r="r" b="b" t="t" l="l"/>
            <a:pathLst>
              <a:path h="5553966" w="18117374">
                <a:moveTo>
                  <a:pt x="0" y="0"/>
                </a:moveTo>
                <a:lnTo>
                  <a:pt x="18117374" y="0"/>
                </a:lnTo>
                <a:lnTo>
                  <a:pt x="18117374" y="5553966"/>
                </a:lnTo>
                <a:lnTo>
                  <a:pt x="0" y="5553966"/>
                </a:lnTo>
                <a:lnTo>
                  <a:pt x="0" y="0"/>
                </a:lnTo>
                <a:close/>
              </a:path>
            </a:pathLst>
          </a:custGeom>
          <a:blipFill>
            <a:blip r:embed="rId5"/>
            <a:stretch>
              <a:fillRect l="-775" t="0" r="-775" b="0"/>
            </a:stretch>
          </a:blipFill>
        </p:spPr>
      </p:sp>
      <p:sp>
        <p:nvSpPr>
          <p:cNvPr name="TextBox 14" id="14"/>
          <p:cNvSpPr txBox="true"/>
          <p:nvPr/>
        </p:nvSpPr>
        <p:spPr>
          <a:xfrm rot="0">
            <a:off x="1422927" y="8903854"/>
            <a:ext cx="15442147" cy="889852"/>
          </a:xfrm>
          <a:prstGeom prst="rect">
            <a:avLst/>
          </a:prstGeom>
        </p:spPr>
        <p:txBody>
          <a:bodyPr anchor="t" rtlCol="false" tIns="0" lIns="0" bIns="0" rIns="0">
            <a:spAutoFit/>
          </a:bodyPr>
          <a:lstStyle/>
          <a:p>
            <a:pPr algn="ctr">
              <a:lnSpc>
                <a:spcPts val="7228"/>
              </a:lnSpc>
              <a:spcBef>
                <a:spcPct val="0"/>
              </a:spcBef>
            </a:pPr>
            <a:r>
              <a:rPr lang="en-US" sz="5237">
                <a:solidFill>
                  <a:srgbClr val="F5FFF5"/>
                </a:solidFill>
                <a:latin typeface="DM Sans"/>
              </a:rPr>
              <a:t>Duration of Wave Form: 0 seconds to 40 seconds</a:t>
            </a:r>
            <a:r>
              <a:rPr lang="en-US" sz="5237">
                <a:solidFill>
                  <a:srgbClr val="FFFFFF"/>
                </a:solidFill>
                <a:latin typeface="DM Sans"/>
              </a:rPr>
              <a:t>.</a:t>
            </a:r>
          </a:p>
        </p:txBody>
      </p:sp>
      <p:sp>
        <p:nvSpPr>
          <p:cNvPr name="TextBox 15" id="15"/>
          <p:cNvSpPr txBox="true"/>
          <p:nvPr/>
        </p:nvSpPr>
        <p:spPr>
          <a:xfrm rot="0">
            <a:off x="0" y="2250486"/>
            <a:ext cx="7018838"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Bold"/>
              </a:rPr>
              <a:t>en is high(active)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269978" y="-1143419"/>
            <a:ext cx="7991258" cy="10313613"/>
            <a:chOff x="0" y="0"/>
            <a:chExt cx="11749311" cy="15163800"/>
          </a:xfrm>
        </p:grpSpPr>
        <p:sp>
          <p:nvSpPr>
            <p:cNvPr name="Freeform 3" id="3"/>
            <p:cNvSpPr/>
            <p:nvPr/>
          </p:nvSpPr>
          <p:spPr>
            <a:xfrm flipH="false" flipV="false" rot="0">
              <a:off x="0" y="0"/>
              <a:ext cx="11749311" cy="15163800"/>
            </a:xfrm>
            <a:custGeom>
              <a:avLst/>
              <a:gdLst/>
              <a:ahLst/>
              <a:cxnLst/>
              <a:rect r="r" b="b" t="t" l="l"/>
              <a:pathLst>
                <a:path h="15163800" w="11749311">
                  <a:moveTo>
                    <a:pt x="11749311" y="254000"/>
                  </a:moveTo>
                  <a:lnTo>
                    <a:pt x="11749311" y="14909800"/>
                  </a:lnTo>
                  <a:cubicBezTo>
                    <a:pt x="11749311" y="15050136"/>
                    <a:pt x="11623224" y="15163800"/>
                    <a:pt x="11467553" y="15163800"/>
                  </a:cubicBezTo>
                  <a:lnTo>
                    <a:pt x="281758" y="15163800"/>
                  </a:lnTo>
                  <a:cubicBezTo>
                    <a:pt x="126087" y="15163800"/>
                    <a:pt x="0" y="15050136"/>
                    <a:pt x="0" y="14909800"/>
                  </a:cubicBezTo>
                  <a:lnTo>
                    <a:pt x="0" y="254000"/>
                  </a:lnTo>
                  <a:cubicBezTo>
                    <a:pt x="0" y="113665"/>
                    <a:pt x="126087" y="0"/>
                    <a:pt x="281758" y="0"/>
                  </a:cubicBezTo>
                  <a:lnTo>
                    <a:pt x="11467553" y="0"/>
                  </a:lnTo>
                  <a:cubicBezTo>
                    <a:pt x="11623224" y="0"/>
                    <a:pt x="11749311" y="113665"/>
                    <a:pt x="11749311" y="254000"/>
                  </a:cubicBezTo>
                  <a:close/>
                </a:path>
              </a:pathLst>
            </a:custGeom>
            <a:blipFill>
              <a:blip r:embed="rId2"/>
              <a:stretch>
                <a:fillRect l="-78472" t="0" r="-15059" b="0"/>
              </a:stretch>
            </a:blipFill>
          </p:spPr>
        </p:sp>
      </p:grpSp>
      <p:sp>
        <p:nvSpPr>
          <p:cNvPr name="Freeform 4" id="4"/>
          <p:cNvSpPr/>
          <p:nvPr/>
        </p:nvSpPr>
        <p:spPr>
          <a:xfrm flipH="false" flipV="false" rot="0">
            <a:off x="-2622339" y="7269679"/>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800000">
            <a:off x="13638649"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a:off x="11320487" y="1900670"/>
            <a:ext cx="1652771" cy="0"/>
          </a:xfrm>
          <a:prstGeom prst="line">
            <a:avLst/>
          </a:prstGeom>
          <a:ln cap="flat" w="38100">
            <a:solidFill>
              <a:srgbClr val="FFFFFF"/>
            </a:solidFill>
            <a:prstDash val="solid"/>
            <a:headEnd type="none" len="sm" w="sm"/>
            <a:tailEnd type="none" len="sm" w="sm"/>
          </a:ln>
        </p:spPr>
      </p:sp>
      <p:sp>
        <p:nvSpPr>
          <p:cNvPr name="AutoShape 7" id="7"/>
          <p:cNvSpPr/>
          <p:nvPr/>
        </p:nvSpPr>
        <p:spPr>
          <a:xfrm>
            <a:off x="12954208" y="1900670"/>
            <a:ext cx="19050" cy="897519"/>
          </a:xfrm>
          <a:prstGeom prst="line">
            <a:avLst/>
          </a:prstGeom>
          <a:ln cap="flat" w="38100">
            <a:solidFill>
              <a:srgbClr val="FFFFFF"/>
            </a:solidFill>
            <a:prstDash val="solid"/>
            <a:headEnd type="none" len="sm" w="sm"/>
            <a:tailEnd type="none" len="sm" w="sm"/>
          </a:ln>
        </p:spPr>
      </p:sp>
      <p:sp>
        <p:nvSpPr>
          <p:cNvPr name="AutoShape 8" id="8"/>
          <p:cNvSpPr/>
          <p:nvPr/>
        </p:nvSpPr>
        <p:spPr>
          <a:xfrm>
            <a:off x="11339533" y="1901075"/>
            <a:ext cx="19050" cy="897519"/>
          </a:xfrm>
          <a:prstGeom prst="line">
            <a:avLst/>
          </a:prstGeom>
          <a:ln cap="flat" w="38100">
            <a:solidFill>
              <a:srgbClr val="FFFFFF"/>
            </a:solidFill>
            <a:prstDash val="solid"/>
            <a:headEnd type="none" len="sm" w="sm"/>
            <a:tailEnd type="none" len="sm" w="sm"/>
          </a:ln>
        </p:spPr>
      </p:sp>
      <p:sp>
        <p:nvSpPr>
          <p:cNvPr name="AutoShape 9" id="9"/>
          <p:cNvSpPr/>
          <p:nvPr/>
        </p:nvSpPr>
        <p:spPr>
          <a:xfrm>
            <a:off x="9705812" y="2817644"/>
            <a:ext cx="1652771" cy="0"/>
          </a:xfrm>
          <a:prstGeom prst="line">
            <a:avLst/>
          </a:prstGeom>
          <a:ln cap="flat" w="38100">
            <a:solidFill>
              <a:srgbClr val="FFFFFF"/>
            </a:solidFill>
            <a:prstDash val="solid"/>
            <a:headEnd type="none" len="sm" w="sm"/>
            <a:tailEnd type="none" len="sm" w="sm"/>
          </a:ln>
        </p:spPr>
      </p:sp>
      <p:sp>
        <p:nvSpPr>
          <p:cNvPr name="AutoShape 10" id="10"/>
          <p:cNvSpPr/>
          <p:nvPr/>
        </p:nvSpPr>
        <p:spPr>
          <a:xfrm>
            <a:off x="9724858" y="1900266"/>
            <a:ext cx="19050" cy="897519"/>
          </a:xfrm>
          <a:prstGeom prst="line">
            <a:avLst/>
          </a:prstGeom>
          <a:ln cap="flat" w="38100">
            <a:solidFill>
              <a:srgbClr val="FFFFFF"/>
            </a:solidFill>
            <a:prstDash val="solid"/>
            <a:headEnd type="none" len="sm" w="sm"/>
            <a:tailEnd type="none" len="sm" w="sm"/>
          </a:ln>
        </p:spPr>
      </p:sp>
      <p:sp>
        <p:nvSpPr>
          <p:cNvPr name="TextBox 11" id="11"/>
          <p:cNvSpPr txBox="true"/>
          <p:nvPr/>
        </p:nvSpPr>
        <p:spPr>
          <a:xfrm rot="0">
            <a:off x="3830510" y="897880"/>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WAVEFORM</a:t>
            </a:r>
          </a:p>
        </p:txBody>
      </p:sp>
      <p:sp>
        <p:nvSpPr>
          <p:cNvPr name="AutoShape 12" id="12"/>
          <p:cNvSpPr/>
          <p:nvPr/>
        </p:nvSpPr>
        <p:spPr>
          <a:xfrm>
            <a:off x="4824062" y="1898805"/>
            <a:ext cx="4919847" cy="0"/>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0" y="2250486"/>
            <a:ext cx="7018838"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Bold"/>
              </a:rPr>
              <a:t>en is high(active)</a:t>
            </a:r>
          </a:p>
        </p:txBody>
      </p:sp>
      <p:sp>
        <p:nvSpPr>
          <p:cNvPr name="TextBox 14" id="14"/>
          <p:cNvSpPr txBox="true"/>
          <p:nvPr/>
        </p:nvSpPr>
        <p:spPr>
          <a:xfrm rot="0">
            <a:off x="1278141" y="3435613"/>
            <a:ext cx="15392583" cy="1022199"/>
          </a:xfrm>
          <a:prstGeom prst="rect">
            <a:avLst/>
          </a:prstGeom>
        </p:spPr>
        <p:txBody>
          <a:bodyPr anchor="t" rtlCol="false" tIns="0" lIns="0" bIns="0" rIns="0">
            <a:spAutoFit/>
          </a:bodyPr>
          <a:lstStyle/>
          <a:p>
            <a:pPr algn="ctr">
              <a:lnSpc>
                <a:spcPts val="8406"/>
              </a:lnSpc>
            </a:pPr>
            <a:r>
              <a:rPr lang="en-US" sz="5837">
                <a:solidFill>
                  <a:srgbClr val="F183C7"/>
                </a:solidFill>
                <a:latin typeface="DM Sans"/>
              </a:rPr>
              <a:t>Operation(ops)                            Output(total)</a:t>
            </a:r>
          </a:p>
        </p:txBody>
      </p:sp>
      <p:sp>
        <p:nvSpPr>
          <p:cNvPr name="TextBox 15" id="15"/>
          <p:cNvSpPr txBox="true"/>
          <p:nvPr/>
        </p:nvSpPr>
        <p:spPr>
          <a:xfrm rot="0">
            <a:off x="2752583" y="4650949"/>
            <a:ext cx="12782834"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a:rPr>
              <a:t>0                                                       Addition</a:t>
            </a:r>
          </a:p>
        </p:txBody>
      </p:sp>
      <p:sp>
        <p:nvSpPr>
          <p:cNvPr name="TextBox 16" id="16"/>
          <p:cNvSpPr txBox="true"/>
          <p:nvPr/>
        </p:nvSpPr>
        <p:spPr>
          <a:xfrm rot="0">
            <a:off x="2919229" y="5731301"/>
            <a:ext cx="12449541"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a:rPr>
              <a:t>1                                                 Subtraction</a:t>
            </a:r>
          </a:p>
        </p:txBody>
      </p:sp>
      <p:sp>
        <p:nvSpPr>
          <p:cNvPr name="TextBox 17" id="17"/>
          <p:cNvSpPr txBox="true"/>
          <p:nvPr/>
        </p:nvSpPr>
        <p:spPr>
          <a:xfrm rot="0">
            <a:off x="2818429" y="6811653"/>
            <a:ext cx="12651142"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a:rPr>
              <a:t>2                                              Multiplication</a:t>
            </a:r>
          </a:p>
        </p:txBody>
      </p:sp>
      <p:sp>
        <p:nvSpPr>
          <p:cNvPr name="TextBox 18" id="18"/>
          <p:cNvSpPr txBox="true"/>
          <p:nvPr/>
        </p:nvSpPr>
        <p:spPr>
          <a:xfrm rot="0">
            <a:off x="2904244" y="7892004"/>
            <a:ext cx="12479512"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a:rPr>
              <a:t>3                                                       Division</a:t>
            </a:r>
          </a:p>
        </p:txBody>
      </p:sp>
      <p:sp>
        <p:nvSpPr>
          <p:cNvPr name="TextBox 19" id="19"/>
          <p:cNvSpPr txBox="true"/>
          <p:nvPr/>
        </p:nvSpPr>
        <p:spPr>
          <a:xfrm rot="0">
            <a:off x="1721280" y="8972356"/>
            <a:ext cx="14506304" cy="889852"/>
          </a:xfrm>
          <a:prstGeom prst="rect">
            <a:avLst/>
          </a:prstGeom>
        </p:spPr>
        <p:txBody>
          <a:bodyPr anchor="t" rtlCol="false" tIns="0" lIns="0" bIns="0" rIns="0">
            <a:spAutoFit/>
          </a:bodyPr>
          <a:lstStyle/>
          <a:p>
            <a:pPr algn="ctr">
              <a:lnSpc>
                <a:spcPts val="7228"/>
              </a:lnSpc>
              <a:spcBef>
                <a:spcPct val="0"/>
              </a:spcBef>
            </a:pPr>
            <a:r>
              <a:rPr lang="en-US" sz="5237">
                <a:solidFill>
                  <a:srgbClr val="C1FF72"/>
                </a:solidFill>
                <a:latin typeface="Noto Serif"/>
              </a:rPr>
              <a:t>Displaying Output in the Hexadecimal System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3638649"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129362" y="0"/>
            <a:ext cx="7991258" cy="10313613"/>
            <a:chOff x="0" y="0"/>
            <a:chExt cx="11749311" cy="15163800"/>
          </a:xfrm>
        </p:grpSpPr>
        <p:sp>
          <p:nvSpPr>
            <p:cNvPr name="Freeform 4" id="4"/>
            <p:cNvSpPr/>
            <p:nvPr/>
          </p:nvSpPr>
          <p:spPr>
            <a:xfrm flipH="false" flipV="false" rot="0">
              <a:off x="0" y="0"/>
              <a:ext cx="11749311" cy="15163800"/>
            </a:xfrm>
            <a:custGeom>
              <a:avLst/>
              <a:gdLst/>
              <a:ahLst/>
              <a:cxnLst/>
              <a:rect r="r" b="b" t="t" l="l"/>
              <a:pathLst>
                <a:path h="15163800" w="11749311">
                  <a:moveTo>
                    <a:pt x="11749311" y="254000"/>
                  </a:moveTo>
                  <a:lnTo>
                    <a:pt x="11749311" y="14909800"/>
                  </a:lnTo>
                  <a:cubicBezTo>
                    <a:pt x="11749311" y="15050136"/>
                    <a:pt x="11623224" y="15163800"/>
                    <a:pt x="11467553" y="15163800"/>
                  </a:cubicBezTo>
                  <a:lnTo>
                    <a:pt x="281758" y="15163800"/>
                  </a:lnTo>
                  <a:cubicBezTo>
                    <a:pt x="126087" y="15163800"/>
                    <a:pt x="0" y="15050136"/>
                    <a:pt x="0" y="14909800"/>
                  </a:cubicBezTo>
                  <a:lnTo>
                    <a:pt x="0" y="254000"/>
                  </a:lnTo>
                  <a:cubicBezTo>
                    <a:pt x="0" y="113665"/>
                    <a:pt x="126087" y="0"/>
                    <a:pt x="281758" y="0"/>
                  </a:cubicBezTo>
                  <a:lnTo>
                    <a:pt x="11467553" y="0"/>
                  </a:lnTo>
                  <a:cubicBezTo>
                    <a:pt x="11623224" y="0"/>
                    <a:pt x="11749311" y="113665"/>
                    <a:pt x="11749311" y="254000"/>
                  </a:cubicBezTo>
                  <a:close/>
                </a:path>
              </a:pathLst>
            </a:custGeom>
            <a:blipFill>
              <a:blip r:embed="rId4"/>
              <a:stretch>
                <a:fillRect l="-78472" t="0" r="-15059" b="0"/>
              </a:stretch>
            </a:blipFill>
          </p:spPr>
        </p:sp>
      </p:grpSp>
      <p:sp>
        <p:nvSpPr>
          <p:cNvPr name="Freeform 5" id="5"/>
          <p:cNvSpPr/>
          <p:nvPr/>
        </p:nvSpPr>
        <p:spPr>
          <a:xfrm flipH="false" flipV="false" rot="0">
            <a:off x="-2622339" y="6200914"/>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830510" y="900150"/>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WAVEFORM</a:t>
            </a:r>
          </a:p>
        </p:txBody>
      </p:sp>
      <p:sp>
        <p:nvSpPr>
          <p:cNvPr name="AutoShape 7" id="7"/>
          <p:cNvSpPr/>
          <p:nvPr/>
        </p:nvSpPr>
        <p:spPr>
          <a:xfrm>
            <a:off x="4824062" y="1898805"/>
            <a:ext cx="4919847" cy="0"/>
          </a:xfrm>
          <a:prstGeom prst="line">
            <a:avLst/>
          </a:prstGeom>
          <a:ln cap="flat" w="38100">
            <a:solidFill>
              <a:srgbClr val="FFFFFF"/>
            </a:solidFill>
            <a:prstDash val="solid"/>
            <a:headEnd type="none" len="sm" w="sm"/>
            <a:tailEnd type="none" len="sm" w="sm"/>
          </a:ln>
        </p:spPr>
      </p:sp>
      <p:sp>
        <p:nvSpPr>
          <p:cNvPr name="AutoShape 8" id="8"/>
          <p:cNvSpPr/>
          <p:nvPr/>
        </p:nvSpPr>
        <p:spPr>
          <a:xfrm>
            <a:off x="9724858" y="1900266"/>
            <a:ext cx="19050" cy="897519"/>
          </a:xfrm>
          <a:prstGeom prst="line">
            <a:avLst/>
          </a:prstGeom>
          <a:ln cap="flat" w="38100">
            <a:solidFill>
              <a:srgbClr val="FFFFFF"/>
            </a:solidFill>
            <a:prstDash val="solid"/>
            <a:headEnd type="none" len="sm" w="sm"/>
            <a:tailEnd type="none" len="sm" w="sm"/>
          </a:ln>
        </p:spPr>
      </p:sp>
      <p:sp>
        <p:nvSpPr>
          <p:cNvPr name="AutoShape 9" id="9"/>
          <p:cNvSpPr/>
          <p:nvPr/>
        </p:nvSpPr>
        <p:spPr>
          <a:xfrm>
            <a:off x="9705812" y="2817644"/>
            <a:ext cx="1652771" cy="0"/>
          </a:xfrm>
          <a:prstGeom prst="line">
            <a:avLst/>
          </a:prstGeom>
          <a:ln cap="flat" w="38100">
            <a:solidFill>
              <a:srgbClr val="FFFFFF"/>
            </a:solidFill>
            <a:prstDash val="solid"/>
            <a:headEnd type="none" len="sm" w="sm"/>
            <a:tailEnd type="none" len="sm" w="sm"/>
          </a:ln>
        </p:spPr>
      </p:sp>
      <p:sp>
        <p:nvSpPr>
          <p:cNvPr name="AutoShape 10" id="10"/>
          <p:cNvSpPr/>
          <p:nvPr/>
        </p:nvSpPr>
        <p:spPr>
          <a:xfrm>
            <a:off x="11339533" y="1901075"/>
            <a:ext cx="19050" cy="897519"/>
          </a:xfrm>
          <a:prstGeom prst="line">
            <a:avLst/>
          </a:prstGeom>
          <a:ln cap="flat" w="38100">
            <a:solidFill>
              <a:srgbClr val="FFFFFF"/>
            </a:solidFill>
            <a:prstDash val="solid"/>
            <a:headEnd type="none" len="sm" w="sm"/>
            <a:tailEnd type="none" len="sm" w="sm"/>
          </a:ln>
        </p:spPr>
      </p:sp>
      <p:sp>
        <p:nvSpPr>
          <p:cNvPr name="AutoShape 11" id="11"/>
          <p:cNvSpPr/>
          <p:nvPr/>
        </p:nvSpPr>
        <p:spPr>
          <a:xfrm>
            <a:off x="11320487" y="1900670"/>
            <a:ext cx="1652771" cy="0"/>
          </a:xfrm>
          <a:prstGeom prst="line">
            <a:avLst/>
          </a:prstGeom>
          <a:ln cap="flat" w="38100">
            <a:solidFill>
              <a:srgbClr val="FFFFFF"/>
            </a:solidFill>
            <a:prstDash val="solid"/>
            <a:headEnd type="none" len="sm" w="sm"/>
            <a:tailEnd type="none" len="sm" w="sm"/>
          </a:ln>
        </p:spPr>
      </p:sp>
      <p:sp>
        <p:nvSpPr>
          <p:cNvPr name="AutoShape 12" id="12"/>
          <p:cNvSpPr/>
          <p:nvPr/>
        </p:nvSpPr>
        <p:spPr>
          <a:xfrm>
            <a:off x="12954208" y="1900670"/>
            <a:ext cx="19050" cy="897519"/>
          </a:xfrm>
          <a:prstGeom prst="line">
            <a:avLst/>
          </a:prstGeom>
          <a:ln cap="flat" w="38100">
            <a:solidFill>
              <a:srgbClr val="FFFFFF"/>
            </a:solidFill>
            <a:prstDash val="solid"/>
            <a:headEnd type="none" len="sm" w="sm"/>
            <a:tailEnd type="none" len="sm" w="sm"/>
          </a:ln>
        </p:spPr>
      </p:sp>
      <p:sp>
        <p:nvSpPr>
          <p:cNvPr name="Freeform 13" id="13"/>
          <p:cNvSpPr/>
          <p:nvPr/>
        </p:nvSpPr>
        <p:spPr>
          <a:xfrm flipH="false" flipV="false" rot="0">
            <a:off x="-9525" y="3830826"/>
            <a:ext cx="18288000" cy="1874649"/>
          </a:xfrm>
          <a:custGeom>
            <a:avLst/>
            <a:gdLst/>
            <a:ahLst/>
            <a:cxnLst/>
            <a:rect r="r" b="b" t="t" l="l"/>
            <a:pathLst>
              <a:path h="1874649" w="18288000">
                <a:moveTo>
                  <a:pt x="0" y="0"/>
                </a:moveTo>
                <a:lnTo>
                  <a:pt x="18288000" y="0"/>
                </a:lnTo>
                <a:lnTo>
                  <a:pt x="18288000" y="1874649"/>
                </a:lnTo>
                <a:lnTo>
                  <a:pt x="0" y="1874649"/>
                </a:lnTo>
                <a:lnTo>
                  <a:pt x="0" y="0"/>
                </a:lnTo>
                <a:close/>
              </a:path>
            </a:pathLst>
          </a:custGeom>
          <a:blipFill>
            <a:blip r:embed="rId5"/>
            <a:stretch>
              <a:fillRect l="-3" t="0" r="-3" b="0"/>
            </a:stretch>
          </a:blipFill>
        </p:spPr>
      </p:sp>
      <p:sp>
        <p:nvSpPr>
          <p:cNvPr name="TextBox 14" id="14"/>
          <p:cNvSpPr txBox="true"/>
          <p:nvPr/>
        </p:nvSpPr>
        <p:spPr>
          <a:xfrm rot="0">
            <a:off x="303135" y="2702535"/>
            <a:ext cx="7018838" cy="889852"/>
          </a:xfrm>
          <a:prstGeom prst="rect">
            <a:avLst/>
          </a:prstGeom>
        </p:spPr>
        <p:txBody>
          <a:bodyPr anchor="t" rtlCol="false" tIns="0" lIns="0" bIns="0" rIns="0">
            <a:spAutoFit/>
          </a:bodyPr>
          <a:lstStyle/>
          <a:p>
            <a:pPr algn="ctr">
              <a:lnSpc>
                <a:spcPts val="7228"/>
              </a:lnSpc>
              <a:spcBef>
                <a:spcPct val="0"/>
              </a:spcBef>
            </a:pPr>
            <a:r>
              <a:rPr lang="en-US" sz="5237">
                <a:solidFill>
                  <a:srgbClr val="FFFFFF"/>
                </a:solidFill>
                <a:latin typeface="DM Sans Bold"/>
              </a:rPr>
              <a:t>en is low(inactive)</a:t>
            </a:r>
          </a:p>
        </p:txBody>
      </p:sp>
      <p:sp>
        <p:nvSpPr>
          <p:cNvPr name="TextBox 15" id="15"/>
          <p:cNvSpPr txBox="true"/>
          <p:nvPr/>
        </p:nvSpPr>
        <p:spPr>
          <a:xfrm rot="0">
            <a:off x="1422927" y="8903854"/>
            <a:ext cx="15442147" cy="889852"/>
          </a:xfrm>
          <a:prstGeom prst="rect">
            <a:avLst/>
          </a:prstGeom>
        </p:spPr>
        <p:txBody>
          <a:bodyPr anchor="t" rtlCol="false" tIns="0" lIns="0" bIns="0" rIns="0">
            <a:spAutoFit/>
          </a:bodyPr>
          <a:lstStyle/>
          <a:p>
            <a:pPr algn="ctr">
              <a:lnSpc>
                <a:spcPts val="7228"/>
              </a:lnSpc>
              <a:spcBef>
                <a:spcPct val="0"/>
              </a:spcBef>
            </a:pPr>
            <a:r>
              <a:rPr lang="en-US" sz="5237">
                <a:solidFill>
                  <a:srgbClr val="F5FFF5"/>
                </a:solidFill>
                <a:latin typeface="DM Sans"/>
              </a:rPr>
              <a:t>Duration of Wave Form: 0 seconds to 40 seconds</a:t>
            </a:r>
            <a:r>
              <a:rPr lang="en-US" sz="5237">
                <a:solidFill>
                  <a:srgbClr val="FFFFFF"/>
                </a:solidFill>
                <a:latin typeface="DM Sans"/>
              </a:rPr>
              <a:t>.</a:t>
            </a:r>
          </a:p>
        </p:txBody>
      </p:sp>
      <p:sp>
        <p:nvSpPr>
          <p:cNvPr name="TextBox 16" id="16"/>
          <p:cNvSpPr txBox="true"/>
          <p:nvPr/>
        </p:nvSpPr>
        <p:spPr>
          <a:xfrm rot="0">
            <a:off x="151567" y="6486525"/>
            <a:ext cx="17984865" cy="1804189"/>
          </a:xfrm>
          <a:prstGeom prst="rect">
            <a:avLst/>
          </a:prstGeom>
        </p:spPr>
        <p:txBody>
          <a:bodyPr anchor="t" rtlCol="false" tIns="0" lIns="0" bIns="0" rIns="0">
            <a:spAutoFit/>
          </a:bodyPr>
          <a:lstStyle/>
          <a:p>
            <a:pPr algn="ctr">
              <a:lnSpc>
                <a:spcPts val="7228"/>
              </a:lnSpc>
              <a:spcBef>
                <a:spcPct val="0"/>
              </a:spcBef>
            </a:pPr>
            <a:r>
              <a:rPr lang="en-US" sz="5237">
                <a:solidFill>
                  <a:srgbClr val="FF5757"/>
                </a:solidFill>
                <a:latin typeface="DM Sans Bold Italics"/>
              </a:rPr>
              <a:t>Inactivity of the system results in zero output, regardless of the input, when the enable(en)  is low.</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41564" y="3631204"/>
            <a:ext cx="10434893" cy="1450976"/>
          </a:xfrm>
          <a:prstGeom prst="rect">
            <a:avLst/>
          </a:prstGeom>
        </p:spPr>
        <p:txBody>
          <a:bodyPr anchor="t" rtlCol="false" tIns="0" lIns="0" bIns="0" rIns="0">
            <a:spAutoFit/>
          </a:bodyPr>
          <a:lstStyle/>
          <a:p>
            <a:pPr marL="0" indent="0" lvl="0">
              <a:lnSpc>
                <a:spcPts val="11899"/>
              </a:lnSpc>
            </a:pPr>
            <a:r>
              <a:rPr lang="en-US" sz="8499" spc="518">
                <a:solidFill>
                  <a:srgbClr val="FFFFFF"/>
                </a:solidFill>
                <a:latin typeface="Canva Sans Bold"/>
              </a:rPr>
              <a:t>Thank You !!</a:t>
            </a:r>
          </a:p>
        </p:txBody>
      </p:sp>
      <p:sp>
        <p:nvSpPr>
          <p:cNvPr name="Freeform 4" id="4"/>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439459" y="327383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1586756" y="4830154"/>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4297356" y="327383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4444653" y="4830154"/>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p:nvPr/>
        </p:nvGrpSpPr>
        <p:grpSpPr>
          <a:xfrm rot="0">
            <a:off x="10143550" y="1680111"/>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73210" t="0" r="0" b="0"/>
              </a:stretch>
            </a:blipFill>
          </p:spPr>
        </p:sp>
      </p:grpSp>
      <p:grpSp>
        <p:nvGrpSpPr>
          <p:cNvPr name="Group 22" id="22"/>
          <p:cNvGrpSpPr/>
          <p:nvPr/>
        </p:nvGrpSpPr>
        <p:grpSpPr>
          <a:xfrm rot="0">
            <a:off x="7146936" y="327383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7305364" y="4830154"/>
            <a:ext cx="2203125" cy="0"/>
          </a:xfrm>
          <a:prstGeom prst="line">
            <a:avLst/>
          </a:prstGeom>
          <a:ln cap="flat" w="38100">
            <a:solidFill>
              <a:srgbClr val="FFFFFF"/>
            </a:solidFill>
            <a:prstDash val="solid"/>
            <a:headEnd type="none" len="sm" w="sm"/>
            <a:tailEnd type="none" len="sm" w="sm"/>
          </a:ln>
        </p:spPr>
      </p:sp>
      <p:sp>
        <p:nvSpPr>
          <p:cNvPr name="Freeform 26" id="2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7" id="27"/>
          <p:cNvSpPr txBox="true"/>
          <p:nvPr/>
        </p:nvSpPr>
        <p:spPr>
          <a:xfrm rot="0">
            <a:off x="1322668" y="1608315"/>
            <a:ext cx="8437330"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OUR TEAM</a:t>
            </a:r>
          </a:p>
        </p:txBody>
      </p:sp>
      <p:sp>
        <p:nvSpPr>
          <p:cNvPr name="TextBox 28" id="28"/>
          <p:cNvSpPr txBox="true"/>
          <p:nvPr/>
        </p:nvSpPr>
        <p:spPr>
          <a:xfrm rot="0">
            <a:off x="1586756" y="4976020"/>
            <a:ext cx="2318467" cy="452628"/>
          </a:xfrm>
          <a:prstGeom prst="rect">
            <a:avLst/>
          </a:prstGeom>
        </p:spPr>
        <p:txBody>
          <a:bodyPr anchor="t" rtlCol="false" tIns="0" lIns="0" bIns="0" rIns="0">
            <a:spAutoFit/>
          </a:bodyPr>
          <a:lstStyle/>
          <a:p>
            <a:pPr algn="ctr">
              <a:lnSpc>
                <a:spcPts val="3726"/>
              </a:lnSpc>
            </a:pPr>
            <a:r>
              <a:rPr lang="en-US" sz="2700">
                <a:solidFill>
                  <a:srgbClr val="FFFFFF"/>
                </a:solidFill>
                <a:latin typeface="DM Sans"/>
              </a:rPr>
              <a:t> 220258</a:t>
            </a:r>
          </a:p>
        </p:txBody>
      </p:sp>
      <p:sp>
        <p:nvSpPr>
          <p:cNvPr name="TextBox 29" id="29"/>
          <p:cNvSpPr txBox="true"/>
          <p:nvPr/>
        </p:nvSpPr>
        <p:spPr>
          <a:xfrm rot="0">
            <a:off x="1900762" y="3463217"/>
            <a:ext cx="1690455" cy="1232154"/>
          </a:xfrm>
          <a:prstGeom prst="rect">
            <a:avLst/>
          </a:prstGeom>
        </p:spPr>
        <p:txBody>
          <a:bodyPr anchor="t" rtlCol="false" tIns="0" lIns="0" bIns="0" rIns="0">
            <a:spAutoFit/>
          </a:bodyPr>
          <a:lstStyle/>
          <a:p>
            <a:pPr algn="ctr">
              <a:lnSpc>
                <a:spcPts val="4967"/>
              </a:lnSpc>
            </a:pPr>
            <a:r>
              <a:rPr lang="en-US" sz="3600">
                <a:solidFill>
                  <a:srgbClr val="FFFFFF"/>
                </a:solidFill>
                <a:latin typeface="DM Sans Bold"/>
              </a:rPr>
              <a:t>Ayan Gupta</a:t>
            </a:r>
          </a:p>
        </p:txBody>
      </p:sp>
      <p:sp>
        <p:nvSpPr>
          <p:cNvPr name="TextBox 30" id="30"/>
          <p:cNvSpPr txBox="true"/>
          <p:nvPr/>
        </p:nvSpPr>
        <p:spPr>
          <a:xfrm rot="0">
            <a:off x="4758659" y="3463217"/>
            <a:ext cx="1690455" cy="1232154"/>
          </a:xfrm>
          <a:prstGeom prst="rect">
            <a:avLst/>
          </a:prstGeom>
        </p:spPr>
        <p:txBody>
          <a:bodyPr anchor="t" rtlCol="false" tIns="0" lIns="0" bIns="0" rIns="0">
            <a:spAutoFit/>
          </a:bodyPr>
          <a:lstStyle/>
          <a:p>
            <a:pPr algn="ctr">
              <a:lnSpc>
                <a:spcPts val="4967"/>
              </a:lnSpc>
            </a:pPr>
            <a:r>
              <a:rPr lang="en-US" sz="3600">
                <a:solidFill>
                  <a:srgbClr val="FFFFFF"/>
                </a:solidFill>
                <a:latin typeface="DM Sans Bold"/>
              </a:rPr>
              <a:t> Saladi Teja Sri</a:t>
            </a:r>
          </a:p>
        </p:txBody>
      </p:sp>
      <p:sp>
        <p:nvSpPr>
          <p:cNvPr name="TextBox 31" id="31"/>
          <p:cNvSpPr txBox="true"/>
          <p:nvPr/>
        </p:nvSpPr>
        <p:spPr>
          <a:xfrm rot="0">
            <a:off x="3447970" y="6004400"/>
            <a:ext cx="1889119" cy="1232154"/>
          </a:xfrm>
          <a:prstGeom prst="rect">
            <a:avLst/>
          </a:prstGeom>
        </p:spPr>
        <p:txBody>
          <a:bodyPr anchor="t" rtlCol="false" tIns="0" lIns="0" bIns="0" rIns="0">
            <a:spAutoFit/>
          </a:bodyPr>
          <a:lstStyle/>
          <a:p>
            <a:pPr algn="ctr">
              <a:lnSpc>
                <a:spcPts val="4967"/>
              </a:lnSpc>
            </a:pPr>
            <a:r>
              <a:rPr lang="en-US" sz="3600">
                <a:solidFill>
                  <a:srgbClr val="FFFFFF"/>
                </a:solidFill>
                <a:latin typeface="DM Sans Bold"/>
              </a:rPr>
              <a:t>Pranshu Thirani</a:t>
            </a:r>
          </a:p>
        </p:txBody>
      </p:sp>
      <p:sp>
        <p:nvSpPr>
          <p:cNvPr name="TextBox 32" id="32"/>
          <p:cNvSpPr txBox="true"/>
          <p:nvPr/>
        </p:nvSpPr>
        <p:spPr>
          <a:xfrm rot="0">
            <a:off x="5987120" y="6004400"/>
            <a:ext cx="2323208" cy="1232154"/>
          </a:xfrm>
          <a:prstGeom prst="rect">
            <a:avLst/>
          </a:prstGeom>
        </p:spPr>
        <p:txBody>
          <a:bodyPr anchor="t" rtlCol="false" tIns="0" lIns="0" bIns="0" rIns="0">
            <a:spAutoFit/>
          </a:bodyPr>
          <a:lstStyle/>
          <a:p>
            <a:pPr algn="ctr">
              <a:lnSpc>
                <a:spcPts val="4967"/>
              </a:lnSpc>
            </a:pPr>
            <a:r>
              <a:rPr lang="en-US" sz="3600">
                <a:solidFill>
                  <a:srgbClr val="FFFFFF"/>
                </a:solidFill>
                <a:latin typeface="DM Sans Bold"/>
              </a:rPr>
              <a:t>Arpita Chaurasia</a:t>
            </a:r>
          </a:p>
        </p:txBody>
      </p:sp>
      <p:sp>
        <p:nvSpPr>
          <p:cNvPr name="TextBox 33" id="33"/>
          <p:cNvSpPr txBox="true"/>
          <p:nvPr/>
        </p:nvSpPr>
        <p:spPr>
          <a:xfrm rot="0">
            <a:off x="7305364" y="3407500"/>
            <a:ext cx="2323208" cy="1232154"/>
          </a:xfrm>
          <a:prstGeom prst="rect">
            <a:avLst/>
          </a:prstGeom>
        </p:spPr>
        <p:txBody>
          <a:bodyPr anchor="t" rtlCol="false" tIns="0" lIns="0" bIns="0" rIns="0">
            <a:spAutoFit/>
          </a:bodyPr>
          <a:lstStyle/>
          <a:p>
            <a:pPr algn="ctr">
              <a:lnSpc>
                <a:spcPts val="4967"/>
              </a:lnSpc>
            </a:pPr>
            <a:r>
              <a:rPr lang="en-US" sz="3600">
                <a:solidFill>
                  <a:srgbClr val="FFFFFF"/>
                </a:solidFill>
                <a:latin typeface="DM Sans Bold"/>
              </a:rPr>
              <a:t> Sukhada Patil</a:t>
            </a:r>
          </a:p>
        </p:txBody>
      </p:sp>
      <p:sp>
        <p:nvSpPr>
          <p:cNvPr name="TextBox 34" id="34"/>
          <p:cNvSpPr txBox="true"/>
          <p:nvPr/>
        </p:nvSpPr>
        <p:spPr>
          <a:xfrm rot="0">
            <a:off x="3133964" y="7569929"/>
            <a:ext cx="2318467" cy="452628"/>
          </a:xfrm>
          <a:prstGeom prst="rect">
            <a:avLst/>
          </a:prstGeom>
        </p:spPr>
        <p:txBody>
          <a:bodyPr anchor="t" rtlCol="false" tIns="0" lIns="0" bIns="0" rIns="0">
            <a:spAutoFit/>
          </a:bodyPr>
          <a:lstStyle/>
          <a:p>
            <a:pPr algn="ctr">
              <a:lnSpc>
                <a:spcPts val="3726"/>
              </a:lnSpc>
            </a:pPr>
            <a:r>
              <a:rPr lang="en-US" sz="2700">
                <a:solidFill>
                  <a:srgbClr val="FFFFFF"/>
                </a:solidFill>
                <a:latin typeface="DM Sans"/>
              </a:rPr>
              <a:t> 220801</a:t>
            </a:r>
          </a:p>
        </p:txBody>
      </p:sp>
      <p:sp>
        <p:nvSpPr>
          <p:cNvPr name="TextBox 35" id="35"/>
          <p:cNvSpPr txBox="true"/>
          <p:nvPr/>
        </p:nvSpPr>
        <p:spPr>
          <a:xfrm rot="0">
            <a:off x="5991861" y="7569929"/>
            <a:ext cx="2318467" cy="452628"/>
          </a:xfrm>
          <a:prstGeom prst="rect">
            <a:avLst/>
          </a:prstGeom>
        </p:spPr>
        <p:txBody>
          <a:bodyPr anchor="t" rtlCol="false" tIns="0" lIns="0" bIns="0" rIns="0">
            <a:spAutoFit/>
          </a:bodyPr>
          <a:lstStyle/>
          <a:p>
            <a:pPr algn="ctr">
              <a:lnSpc>
                <a:spcPts val="3726"/>
              </a:lnSpc>
            </a:pPr>
            <a:r>
              <a:rPr lang="en-US" sz="2700">
                <a:solidFill>
                  <a:srgbClr val="FFFFFF"/>
                </a:solidFill>
                <a:latin typeface="DM Sans"/>
              </a:rPr>
              <a:t>220207</a:t>
            </a:r>
          </a:p>
        </p:txBody>
      </p:sp>
      <p:sp>
        <p:nvSpPr>
          <p:cNvPr name="TextBox 36" id="36"/>
          <p:cNvSpPr txBox="true"/>
          <p:nvPr/>
        </p:nvSpPr>
        <p:spPr>
          <a:xfrm rot="0">
            <a:off x="7294234" y="4973029"/>
            <a:ext cx="2318467" cy="452628"/>
          </a:xfrm>
          <a:prstGeom prst="rect">
            <a:avLst/>
          </a:prstGeom>
        </p:spPr>
        <p:txBody>
          <a:bodyPr anchor="t" rtlCol="false" tIns="0" lIns="0" bIns="0" rIns="0">
            <a:spAutoFit/>
          </a:bodyPr>
          <a:lstStyle/>
          <a:p>
            <a:pPr algn="ctr">
              <a:lnSpc>
                <a:spcPts val="3726"/>
              </a:lnSpc>
            </a:pPr>
            <a:r>
              <a:rPr lang="en-US" sz="2700">
                <a:solidFill>
                  <a:srgbClr val="FFFFFF"/>
                </a:solidFill>
                <a:latin typeface="DM Sans"/>
              </a:rPr>
              <a:t>220761</a:t>
            </a:r>
          </a:p>
        </p:txBody>
      </p:sp>
      <p:sp>
        <p:nvSpPr>
          <p:cNvPr name="TextBox 37" id="37"/>
          <p:cNvSpPr txBox="true"/>
          <p:nvPr/>
        </p:nvSpPr>
        <p:spPr>
          <a:xfrm rot="0">
            <a:off x="4444653" y="4976020"/>
            <a:ext cx="2318467" cy="452628"/>
          </a:xfrm>
          <a:prstGeom prst="rect">
            <a:avLst/>
          </a:prstGeom>
        </p:spPr>
        <p:txBody>
          <a:bodyPr anchor="t" rtlCol="false" tIns="0" lIns="0" bIns="0" rIns="0">
            <a:spAutoFit/>
          </a:bodyPr>
          <a:lstStyle/>
          <a:p>
            <a:pPr algn="ctr">
              <a:lnSpc>
                <a:spcPts val="3726"/>
              </a:lnSpc>
            </a:pPr>
            <a:r>
              <a:rPr lang="en-US" sz="2700">
                <a:solidFill>
                  <a:srgbClr val="FFFFFF"/>
                </a:solidFill>
                <a:latin typeface="DM Sans"/>
              </a:rPr>
              <a:t>220941</a:t>
            </a:r>
          </a:p>
        </p:txBody>
      </p:sp>
      <p:sp>
        <p:nvSpPr>
          <p:cNvPr name="TextBox 38" id="38"/>
          <p:cNvSpPr txBox="true"/>
          <p:nvPr/>
        </p:nvSpPr>
        <p:spPr>
          <a:xfrm rot="0">
            <a:off x="11649100" y="3510842"/>
            <a:ext cx="3686377" cy="666379"/>
          </a:xfrm>
          <a:prstGeom prst="rect">
            <a:avLst/>
          </a:prstGeom>
        </p:spPr>
        <p:txBody>
          <a:bodyPr anchor="t" rtlCol="false" tIns="0" lIns="0" bIns="0" rIns="0">
            <a:spAutoFit/>
          </a:bodyPr>
          <a:lstStyle/>
          <a:p>
            <a:pPr algn="ctr" marL="0" indent="0" lvl="0">
              <a:lnSpc>
                <a:spcPts val="5160"/>
              </a:lnSpc>
              <a:spcBef>
                <a:spcPct val="0"/>
              </a:spcBef>
            </a:pPr>
            <a:r>
              <a:rPr lang="en-US" sz="4300">
                <a:solidFill>
                  <a:srgbClr val="56AEFF"/>
                </a:solidFill>
                <a:latin typeface="Now Bold"/>
              </a:rPr>
              <a:t>MENTORS:</a:t>
            </a:r>
          </a:p>
        </p:txBody>
      </p:sp>
      <p:sp>
        <p:nvSpPr>
          <p:cNvPr name="TextBox 39" id="39"/>
          <p:cNvSpPr txBox="true"/>
          <p:nvPr/>
        </p:nvSpPr>
        <p:spPr>
          <a:xfrm rot="0">
            <a:off x="10217198" y="4483273"/>
            <a:ext cx="5630676" cy="537381"/>
          </a:xfrm>
          <a:prstGeom prst="rect">
            <a:avLst/>
          </a:prstGeom>
        </p:spPr>
        <p:txBody>
          <a:bodyPr anchor="t" rtlCol="false" tIns="0" lIns="0" bIns="0" rIns="0">
            <a:spAutoFit/>
          </a:bodyPr>
          <a:lstStyle/>
          <a:p>
            <a:pPr algn="ctr">
              <a:lnSpc>
                <a:spcPts val="4359"/>
              </a:lnSpc>
              <a:spcBef>
                <a:spcPct val="0"/>
              </a:spcBef>
            </a:pPr>
            <a:r>
              <a:rPr lang="en-US" sz="3159">
                <a:solidFill>
                  <a:srgbClr val="FFFBFB"/>
                </a:solidFill>
                <a:latin typeface="Canva Sans Bold"/>
              </a:rPr>
              <a:t>•Meenakshi Mondal</a:t>
            </a:r>
          </a:p>
        </p:txBody>
      </p:sp>
      <p:sp>
        <p:nvSpPr>
          <p:cNvPr name="TextBox 40" id="40"/>
          <p:cNvSpPr txBox="true"/>
          <p:nvPr/>
        </p:nvSpPr>
        <p:spPr>
          <a:xfrm rot="0">
            <a:off x="10302923" y="5168997"/>
            <a:ext cx="5630676" cy="537381"/>
          </a:xfrm>
          <a:prstGeom prst="rect">
            <a:avLst/>
          </a:prstGeom>
        </p:spPr>
        <p:txBody>
          <a:bodyPr anchor="t" rtlCol="false" tIns="0" lIns="0" bIns="0" rIns="0">
            <a:spAutoFit/>
          </a:bodyPr>
          <a:lstStyle/>
          <a:p>
            <a:pPr algn="ctr">
              <a:lnSpc>
                <a:spcPts val="4359"/>
              </a:lnSpc>
              <a:spcBef>
                <a:spcPct val="0"/>
              </a:spcBef>
            </a:pPr>
            <a:r>
              <a:rPr lang="en-US" sz="3159">
                <a:solidFill>
                  <a:srgbClr val="FFFFFF"/>
                </a:solidFill>
                <a:latin typeface="Canva Sans Bold"/>
              </a:rPr>
              <a:t>•Shreeja Mantapuram</a:t>
            </a:r>
          </a:p>
        </p:txBody>
      </p:sp>
      <p:sp>
        <p:nvSpPr>
          <p:cNvPr name="TextBox 41" id="41"/>
          <p:cNvSpPr txBox="true"/>
          <p:nvPr/>
        </p:nvSpPr>
        <p:spPr>
          <a:xfrm rot="0">
            <a:off x="9508489" y="5845059"/>
            <a:ext cx="5630676" cy="537381"/>
          </a:xfrm>
          <a:prstGeom prst="rect">
            <a:avLst/>
          </a:prstGeom>
        </p:spPr>
        <p:txBody>
          <a:bodyPr anchor="t" rtlCol="false" tIns="0" lIns="0" bIns="0" rIns="0">
            <a:spAutoFit/>
          </a:bodyPr>
          <a:lstStyle/>
          <a:p>
            <a:pPr algn="ctr">
              <a:lnSpc>
                <a:spcPts val="4359"/>
              </a:lnSpc>
              <a:spcBef>
                <a:spcPct val="0"/>
              </a:spcBef>
            </a:pPr>
            <a:r>
              <a:rPr lang="en-US" sz="3159">
                <a:solidFill>
                  <a:srgbClr val="FFFFFF"/>
                </a:solidFill>
                <a:latin typeface="Canva Sans Bold"/>
              </a:rPr>
              <a:t>•Adrija Bera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414609" y="4014205"/>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8" id="8"/>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sp>
        <p:nvSpPr>
          <p:cNvPr name="Freeform 9" id="9"/>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10" id="10"/>
          <p:cNvGrpSpPr/>
          <p:nvPr/>
        </p:nvGrpSpPr>
        <p:grpSpPr>
          <a:xfrm rot="-10800000">
            <a:off x="15966396" y="9258300"/>
            <a:ext cx="13457996" cy="3264379"/>
            <a:chOff x="0" y="0"/>
            <a:chExt cx="17943995" cy="4352506"/>
          </a:xfrm>
        </p:grpSpPr>
        <p:sp>
          <p:nvSpPr>
            <p:cNvPr name="Freeform 11" id="11"/>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13" id="13"/>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grpSp>
        <p:nvGrpSpPr>
          <p:cNvPr name="Group 15" id="15"/>
          <p:cNvGrpSpPr/>
          <p:nvPr/>
        </p:nvGrpSpPr>
        <p:grpSpPr>
          <a:xfrm rot="0">
            <a:off x="12580378" y="1209346"/>
            <a:ext cx="5021795" cy="7459145"/>
            <a:chOff x="0" y="0"/>
            <a:chExt cx="4275074" cy="6350000"/>
          </a:xfrm>
        </p:grpSpPr>
        <p:sp>
          <p:nvSpPr>
            <p:cNvPr name="Freeform 16" id="16"/>
            <p:cNvSpPr/>
            <p:nvPr/>
          </p:nvSpPr>
          <p:spPr>
            <a:xfrm flipH="false" flipV="false" rot="0">
              <a:off x="0" y="0"/>
              <a:ext cx="4275074" cy="6350000"/>
            </a:xfrm>
            <a:custGeom>
              <a:avLst/>
              <a:gdLst/>
              <a:ahLst/>
              <a:cxnLst/>
              <a:rect r="r" b="b" t="t" l="l"/>
              <a:pathLst>
                <a:path h="6350000" w="4275074">
                  <a:moveTo>
                    <a:pt x="4275074" y="0"/>
                  </a:moveTo>
                  <a:lnTo>
                    <a:pt x="2736723" y="6350000"/>
                  </a:lnTo>
                  <a:lnTo>
                    <a:pt x="0" y="6350000"/>
                  </a:lnTo>
                  <a:lnTo>
                    <a:pt x="1520444" y="0"/>
                  </a:lnTo>
                  <a:lnTo>
                    <a:pt x="4275074" y="0"/>
                  </a:lnTo>
                  <a:close/>
                </a:path>
              </a:pathLst>
            </a:custGeom>
            <a:blipFill>
              <a:blip r:embed="rId7"/>
              <a:stretch>
                <a:fillRect l="-58098" t="0" r="-64704" b="0"/>
              </a:stretch>
            </a:blipFill>
          </p:spPr>
        </p:sp>
      </p:grpSp>
      <p:sp>
        <p:nvSpPr>
          <p:cNvPr name="TextBox 17" id="17"/>
          <p:cNvSpPr txBox="true"/>
          <p:nvPr/>
        </p:nvSpPr>
        <p:spPr>
          <a:xfrm rot="0">
            <a:off x="3524195" y="776804"/>
            <a:ext cx="6977998" cy="2454736"/>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SCIENTIFIC CALCULATOR</a:t>
            </a:r>
          </a:p>
        </p:txBody>
      </p:sp>
      <p:sp>
        <p:nvSpPr>
          <p:cNvPr name="TextBox 18" id="18"/>
          <p:cNvSpPr txBox="true"/>
          <p:nvPr/>
        </p:nvSpPr>
        <p:spPr>
          <a:xfrm rot="0">
            <a:off x="2478509" y="6209954"/>
            <a:ext cx="9341208" cy="2926461"/>
          </a:xfrm>
          <a:prstGeom prst="rect">
            <a:avLst/>
          </a:prstGeom>
        </p:spPr>
        <p:txBody>
          <a:bodyPr anchor="t" rtlCol="false" tIns="0" lIns="0" bIns="0" rIns="0">
            <a:spAutoFit/>
          </a:bodyPr>
          <a:lstStyle/>
          <a:p>
            <a:pPr algn="just">
              <a:lnSpc>
                <a:spcPts val="3311"/>
              </a:lnSpc>
            </a:pPr>
            <a:r>
              <a:rPr lang="en-US" sz="2400">
                <a:solidFill>
                  <a:srgbClr val="FFFFFF"/>
                </a:solidFill>
                <a:latin typeface="DM Sans"/>
              </a:rPr>
              <a:t> Design a basic calculator which takes two single-digit numbers (each is a single-digit decimal base number entered by user)as input and can perform unsigned addition, subtraction, multiplication and division (only quotient) based on user selection and display the output decimal number (two digits) to the user .</a:t>
            </a:r>
          </a:p>
          <a:p>
            <a:pPr algn="just">
              <a:lnSpc>
                <a:spcPts val="3311"/>
              </a:lnSpc>
            </a:pPr>
          </a:p>
          <a:p>
            <a:pPr algn="just" marL="0" indent="0" lvl="0">
              <a:lnSpc>
                <a:spcPts val="3311"/>
              </a:lnSpc>
              <a:spcBef>
                <a:spcPct val="0"/>
              </a:spcBef>
            </a:pPr>
          </a:p>
        </p:txBody>
      </p:sp>
      <p:sp>
        <p:nvSpPr>
          <p:cNvPr name="TextBox 19" id="19"/>
          <p:cNvSpPr txBox="true"/>
          <p:nvPr/>
        </p:nvSpPr>
        <p:spPr>
          <a:xfrm rot="0">
            <a:off x="4774034" y="5557954"/>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FFFFFF"/>
                </a:solidFill>
                <a:latin typeface="DM Sans"/>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98262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1594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13592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1656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255731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5731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43492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5058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779083"/>
            <a:ext cx="5801499" cy="971550"/>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OBJECTIVES</a:t>
            </a:r>
          </a:p>
        </p:txBody>
      </p:sp>
      <p:sp>
        <p:nvSpPr>
          <p:cNvPr name="TextBox 15" id="15"/>
          <p:cNvSpPr txBox="true"/>
          <p:nvPr/>
        </p:nvSpPr>
        <p:spPr>
          <a:xfrm rot="0">
            <a:off x="2533666" y="328460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16" id="16"/>
          <p:cNvSpPr txBox="true"/>
          <p:nvPr/>
        </p:nvSpPr>
        <p:spPr>
          <a:xfrm rot="0">
            <a:off x="2533666" y="4623274"/>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7" id="17"/>
          <p:cNvSpPr txBox="true"/>
          <p:nvPr/>
        </p:nvSpPr>
        <p:spPr>
          <a:xfrm rot="0">
            <a:off x="2533666" y="592409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Freeform 18" id="18"/>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3670373" y="3430863"/>
            <a:ext cx="6345242" cy="723159"/>
          </a:xfrm>
          <a:prstGeom prst="rect">
            <a:avLst/>
          </a:prstGeom>
        </p:spPr>
        <p:txBody>
          <a:bodyPr anchor="t" rtlCol="false" tIns="0" lIns="0" bIns="0" rIns="0">
            <a:spAutoFit/>
          </a:bodyPr>
          <a:lstStyle/>
          <a:p>
            <a:pPr algn="l" marL="0" indent="0" lvl="0">
              <a:lnSpc>
                <a:spcPts val="2919"/>
              </a:lnSpc>
              <a:spcBef>
                <a:spcPct val="0"/>
              </a:spcBef>
            </a:pPr>
            <a:r>
              <a:rPr lang="en-US" sz="2115">
                <a:solidFill>
                  <a:srgbClr val="FFFFFF"/>
                </a:solidFill>
                <a:latin typeface="DM Sans"/>
              </a:rPr>
              <a:t>To design a basic CALCULATOR which takes two single digit numbers as input.</a:t>
            </a:r>
          </a:p>
        </p:txBody>
      </p:sp>
      <p:sp>
        <p:nvSpPr>
          <p:cNvPr name="AutoShape 21" id="21"/>
          <p:cNvSpPr/>
          <p:nvPr/>
        </p:nvSpPr>
        <p:spPr>
          <a:xfrm flipH="true" flipV="true">
            <a:off x="2719433" y="4411007"/>
            <a:ext cx="586120" cy="0"/>
          </a:xfrm>
          <a:prstGeom prst="line">
            <a:avLst/>
          </a:prstGeom>
          <a:ln cap="flat" w="47625">
            <a:solidFill>
              <a:srgbClr val="4BD1FB"/>
            </a:solidFill>
            <a:prstDash val="solid"/>
            <a:headEnd type="none" len="sm" w="sm"/>
            <a:tailEnd type="none" len="sm" w="sm"/>
          </a:ln>
        </p:spPr>
      </p:sp>
      <p:sp>
        <p:nvSpPr>
          <p:cNvPr name="AutoShape 22" id="22"/>
          <p:cNvSpPr/>
          <p:nvPr/>
        </p:nvSpPr>
        <p:spPr>
          <a:xfrm flipH="true" flipV="true">
            <a:off x="2719433" y="5504524"/>
            <a:ext cx="586120" cy="0"/>
          </a:xfrm>
          <a:prstGeom prst="line">
            <a:avLst/>
          </a:prstGeom>
          <a:ln cap="flat" w="47625">
            <a:solidFill>
              <a:srgbClr val="4BD1FB"/>
            </a:solidFill>
            <a:prstDash val="solid"/>
            <a:headEnd type="none" len="sm" w="sm"/>
            <a:tailEnd type="none" len="sm" w="sm"/>
          </a:ln>
        </p:spPr>
      </p:sp>
      <p:sp>
        <p:nvSpPr>
          <p:cNvPr name="AutoShape 23" id="23"/>
          <p:cNvSpPr/>
          <p:nvPr/>
        </p:nvSpPr>
        <p:spPr>
          <a:xfrm flipH="true" flipV="true">
            <a:off x="2719433" y="6874044"/>
            <a:ext cx="586120" cy="0"/>
          </a:xfrm>
          <a:prstGeom prst="line">
            <a:avLst/>
          </a:prstGeom>
          <a:ln cap="flat" w="47625">
            <a:solidFill>
              <a:srgbClr val="4BD1FB"/>
            </a:solidFill>
            <a:prstDash val="solid"/>
            <a:headEnd type="none" len="sm" w="sm"/>
            <a:tailEnd type="none" len="sm" w="sm"/>
          </a:ln>
        </p:spPr>
      </p:sp>
      <p:sp>
        <p:nvSpPr>
          <p:cNvPr name="TextBox 24" id="24"/>
          <p:cNvSpPr txBox="true"/>
          <p:nvPr/>
        </p:nvSpPr>
        <p:spPr>
          <a:xfrm rot="0">
            <a:off x="3670373" y="4757552"/>
            <a:ext cx="7491303" cy="723159"/>
          </a:xfrm>
          <a:prstGeom prst="rect">
            <a:avLst/>
          </a:prstGeom>
        </p:spPr>
        <p:txBody>
          <a:bodyPr anchor="t" rtlCol="false" tIns="0" lIns="0" bIns="0" rIns="0">
            <a:spAutoFit/>
          </a:bodyPr>
          <a:lstStyle/>
          <a:p>
            <a:pPr algn="l" marL="0" indent="0" lvl="0">
              <a:lnSpc>
                <a:spcPts val="2919"/>
              </a:lnSpc>
              <a:spcBef>
                <a:spcPct val="0"/>
              </a:spcBef>
            </a:pPr>
            <a:r>
              <a:rPr lang="en-US" sz="2115">
                <a:solidFill>
                  <a:srgbClr val="FFFFFF"/>
                </a:solidFill>
                <a:latin typeface="DM Sans"/>
              </a:rPr>
              <a:t>The calculator should perform the desired operation(among addition,subtraction,multiplication,division).</a:t>
            </a:r>
          </a:p>
        </p:txBody>
      </p:sp>
      <p:sp>
        <p:nvSpPr>
          <p:cNvPr name="TextBox 25" id="25"/>
          <p:cNvSpPr txBox="true"/>
          <p:nvPr/>
        </p:nvSpPr>
        <p:spPr>
          <a:xfrm rot="0">
            <a:off x="3670373" y="6127072"/>
            <a:ext cx="7491303" cy="361209"/>
          </a:xfrm>
          <a:prstGeom prst="rect">
            <a:avLst/>
          </a:prstGeom>
        </p:spPr>
        <p:txBody>
          <a:bodyPr anchor="t" rtlCol="false" tIns="0" lIns="0" bIns="0" rIns="0">
            <a:spAutoFit/>
          </a:bodyPr>
          <a:lstStyle/>
          <a:p>
            <a:pPr algn="l" marL="0" indent="0" lvl="0">
              <a:lnSpc>
                <a:spcPts val="2919"/>
              </a:lnSpc>
              <a:spcBef>
                <a:spcPct val="0"/>
              </a:spcBef>
            </a:pPr>
            <a:r>
              <a:rPr lang="en-US" sz="2115">
                <a:solidFill>
                  <a:srgbClr val="FFFFFF"/>
                </a:solidFill>
                <a:latin typeface="DM Sans"/>
              </a:rPr>
              <a:t> It should give two digit decimal number as output.</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2933722" y="402786"/>
            <a:ext cx="11934573" cy="107194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Cracking the Nut of the Module</a:t>
            </a:r>
          </a:p>
        </p:txBody>
      </p:sp>
      <p:sp>
        <p:nvSpPr>
          <p:cNvPr name="TextBox 6" id="6"/>
          <p:cNvSpPr txBox="true"/>
          <p:nvPr/>
        </p:nvSpPr>
        <p:spPr>
          <a:xfrm rot="0">
            <a:off x="794012" y="1678360"/>
            <a:ext cx="8563250" cy="952280"/>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calc</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510259" y="3905968"/>
            <a:ext cx="10899271" cy="3785379"/>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en: Enable signal (active high)</a:t>
            </a:r>
          </a:p>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ops: Operation selector (2-bit)</a:t>
            </a:r>
          </a:p>
          <a:p>
            <a:pPr algn="ctr">
              <a:lnSpc>
                <a:spcPts val="6073"/>
              </a:lnSpc>
            </a:pPr>
          </a:p>
        </p:txBody>
      </p:sp>
      <p:sp>
        <p:nvSpPr>
          <p:cNvPr name="TextBox 10" id="10"/>
          <p:cNvSpPr txBox="true"/>
          <p:nvPr/>
        </p:nvSpPr>
        <p:spPr>
          <a:xfrm rot="0">
            <a:off x="510259" y="7910422"/>
            <a:ext cx="11182826"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total: Result of the calculation (8-bit)</a:t>
            </a:r>
          </a:p>
          <a:p>
            <a:pPr algn="ctr">
              <a:lnSpc>
                <a:spcPts val="5928"/>
              </a:lnSpc>
              <a:spcBef>
                <a:spcPct val="0"/>
              </a:spcBef>
            </a:pPr>
          </a:p>
        </p:txBody>
      </p:sp>
      <p:sp>
        <p:nvSpPr>
          <p:cNvPr name="TextBox 11" id="11"/>
          <p:cNvSpPr txBox="true"/>
          <p:nvPr/>
        </p:nvSpPr>
        <p:spPr>
          <a:xfrm rot="0">
            <a:off x="1837200" y="7605622"/>
            <a:ext cx="3503220" cy="1652678"/>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6756308" y="402786"/>
            <a:ext cx="4289402" cy="107210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Test bench</a:t>
            </a:r>
          </a:p>
        </p:txBody>
      </p:sp>
      <p:sp>
        <p:nvSpPr>
          <p:cNvPr name="TextBox 6" id="6"/>
          <p:cNvSpPr txBox="true"/>
          <p:nvPr/>
        </p:nvSpPr>
        <p:spPr>
          <a:xfrm rot="0">
            <a:off x="794012" y="1678360"/>
            <a:ext cx="8983362" cy="952422"/>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calc_tb</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510259" y="3905968"/>
            <a:ext cx="10899271" cy="3785379"/>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en: Enable signal (active high)</a:t>
            </a:r>
          </a:p>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ops: Operation selector (2-bit)</a:t>
            </a:r>
          </a:p>
          <a:p>
            <a:pPr algn="ctr">
              <a:lnSpc>
                <a:spcPts val="6073"/>
              </a:lnSpc>
            </a:pPr>
          </a:p>
        </p:txBody>
      </p:sp>
      <p:sp>
        <p:nvSpPr>
          <p:cNvPr name="TextBox 10" id="10"/>
          <p:cNvSpPr txBox="true"/>
          <p:nvPr/>
        </p:nvSpPr>
        <p:spPr>
          <a:xfrm rot="0">
            <a:off x="510259" y="7910422"/>
            <a:ext cx="11182826"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total: Result of the calculation (8-bit)</a:t>
            </a:r>
          </a:p>
          <a:p>
            <a:pPr algn="ctr">
              <a:lnSpc>
                <a:spcPts val="5928"/>
              </a:lnSpc>
              <a:spcBef>
                <a:spcPct val="0"/>
              </a:spcBef>
            </a:pPr>
          </a:p>
        </p:txBody>
      </p:sp>
      <p:sp>
        <p:nvSpPr>
          <p:cNvPr name="TextBox 11" id="11"/>
          <p:cNvSpPr txBox="true"/>
          <p:nvPr/>
        </p:nvSpPr>
        <p:spPr>
          <a:xfrm rot="0">
            <a:off x="1837200" y="7605622"/>
            <a:ext cx="3503220" cy="1652678"/>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
        <p:nvSpPr>
          <p:cNvPr name="AutoShape 13" id="13"/>
          <p:cNvSpPr/>
          <p:nvPr/>
        </p:nvSpPr>
        <p:spPr>
          <a:xfrm>
            <a:off x="12144198" y="2766060"/>
            <a:ext cx="0" cy="6492240"/>
          </a:xfrm>
          <a:prstGeom prst="line">
            <a:avLst/>
          </a:prstGeom>
          <a:ln cap="flat" w="38100">
            <a:solidFill>
              <a:srgbClr val="FFFFFF"/>
            </a:solidFill>
            <a:prstDash val="solid"/>
            <a:headEnd type="none" len="sm" w="sm"/>
            <a:tailEnd type="none" len="sm" w="sm"/>
          </a:ln>
        </p:spPr>
      </p:sp>
      <p:sp>
        <p:nvSpPr>
          <p:cNvPr name="TextBox 14" id="14"/>
          <p:cNvSpPr txBox="true"/>
          <p:nvPr/>
        </p:nvSpPr>
        <p:spPr>
          <a:xfrm rot="0">
            <a:off x="12591873" y="3376441"/>
            <a:ext cx="3744255" cy="53809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Test cases for each  of the operations- addition, subtraction, multiplication and division are created and tested</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2933722" y="402786"/>
            <a:ext cx="11934573" cy="107194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Cracking the Nut of the Module</a:t>
            </a:r>
          </a:p>
        </p:txBody>
      </p:sp>
      <p:sp>
        <p:nvSpPr>
          <p:cNvPr name="TextBox 6" id="6"/>
          <p:cNvSpPr txBox="true"/>
          <p:nvPr/>
        </p:nvSpPr>
        <p:spPr>
          <a:xfrm rot="0">
            <a:off x="794012" y="1678360"/>
            <a:ext cx="8563250" cy="952422"/>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add</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1035589" y="3905968"/>
            <a:ext cx="9848612" cy="2261584"/>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a:lnSpc>
                <a:spcPts val="6073"/>
              </a:lnSpc>
            </a:pPr>
            <a:r>
              <a:rPr lang="en-US" sz="4401">
                <a:solidFill>
                  <a:srgbClr val="FFFFFF"/>
                </a:solidFill>
                <a:latin typeface="DM Sans"/>
              </a:rPr>
              <a:t>       </a:t>
            </a:r>
          </a:p>
        </p:txBody>
      </p:sp>
      <p:sp>
        <p:nvSpPr>
          <p:cNvPr name="TextBox 10" id="10"/>
          <p:cNvSpPr txBox="true"/>
          <p:nvPr/>
        </p:nvSpPr>
        <p:spPr>
          <a:xfrm rot="0">
            <a:off x="1028700" y="7078269"/>
            <a:ext cx="9233581"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out: Result of addition (8-bit)</a:t>
            </a:r>
          </a:p>
          <a:p>
            <a:pPr algn="ctr">
              <a:lnSpc>
                <a:spcPts val="5928"/>
              </a:lnSpc>
              <a:spcBef>
                <a:spcPct val="0"/>
              </a:spcBef>
            </a:pPr>
          </a:p>
        </p:txBody>
      </p:sp>
      <p:sp>
        <p:nvSpPr>
          <p:cNvPr name="TextBox 11" id="11"/>
          <p:cNvSpPr txBox="true"/>
          <p:nvPr/>
        </p:nvSpPr>
        <p:spPr>
          <a:xfrm rot="0">
            <a:off x="1863457" y="6558077"/>
            <a:ext cx="3503220" cy="1652782"/>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2933722" y="402786"/>
            <a:ext cx="11934573" cy="107194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Cracking the Nut of the Module</a:t>
            </a:r>
          </a:p>
        </p:txBody>
      </p:sp>
      <p:sp>
        <p:nvSpPr>
          <p:cNvPr name="TextBox 6" id="6"/>
          <p:cNvSpPr txBox="true"/>
          <p:nvPr/>
        </p:nvSpPr>
        <p:spPr>
          <a:xfrm rot="0">
            <a:off x="794012" y="1678360"/>
            <a:ext cx="8563250" cy="952422"/>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sub</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1035589" y="3905968"/>
            <a:ext cx="9848612" cy="2261584"/>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a:lnSpc>
                <a:spcPts val="6073"/>
              </a:lnSpc>
            </a:pPr>
            <a:r>
              <a:rPr lang="en-US" sz="4401">
                <a:solidFill>
                  <a:srgbClr val="FFFFFF"/>
                </a:solidFill>
                <a:latin typeface="DM Sans"/>
              </a:rPr>
              <a:t>     </a:t>
            </a:r>
          </a:p>
        </p:txBody>
      </p:sp>
      <p:sp>
        <p:nvSpPr>
          <p:cNvPr name="TextBox 10" id="10"/>
          <p:cNvSpPr txBox="true"/>
          <p:nvPr/>
        </p:nvSpPr>
        <p:spPr>
          <a:xfrm rot="0">
            <a:off x="612650" y="7260403"/>
            <a:ext cx="10065682"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out: Result of subtraction (8-bit)</a:t>
            </a:r>
          </a:p>
          <a:p>
            <a:pPr algn="ctr">
              <a:lnSpc>
                <a:spcPts val="5928"/>
              </a:lnSpc>
              <a:spcBef>
                <a:spcPct val="0"/>
              </a:spcBef>
            </a:pPr>
          </a:p>
        </p:txBody>
      </p:sp>
      <p:sp>
        <p:nvSpPr>
          <p:cNvPr name="TextBox 11" id="11"/>
          <p:cNvSpPr txBox="true"/>
          <p:nvPr/>
        </p:nvSpPr>
        <p:spPr>
          <a:xfrm rot="0">
            <a:off x="1837200" y="7024775"/>
            <a:ext cx="3503220" cy="1652782"/>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837200" y="0"/>
            <a:ext cx="14604075" cy="10287000"/>
            <a:chOff x="0" y="0"/>
            <a:chExt cx="3846341" cy="2709333"/>
          </a:xfrm>
        </p:grpSpPr>
        <p:sp>
          <p:nvSpPr>
            <p:cNvPr name="Freeform 3" id="3"/>
            <p:cNvSpPr/>
            <p:nvPr/>
          </p:nvSpPr>
          <p:spPr>
            <a:xfrm flipH="false" flipV="false" rot="0">
              <a:off x="0" y="0"/>
              <a:ext cx="3846341" cy="2709333"/>
            </a:xfrm>
            <a:custGeom>
              <a:avLst/>
              <a:gdLst/>
              <a:ahLst/>
              <a:cxnLst/>
              <a:rect r="r" b="b" t="t" l="l"/>
              <a:pathLst>
                <a:path h="2709333" w="3846341">
                  <a:moveTo>
                    <a:pt x="0" y="0"/>
                  </a:moveTo>
                  <a:lnTo>
                    <a:pt x="3846341" y="0"/>
                  </a:lnTo>
                  <a:lnTo>
                    <a:pt x="3846341" y="2709333"/>
                  </a:lnTo>
                  <a:lnTo>
                    <a:pt x="0" y="2709333"/>
                  </a:lnTo>
                  <a:close/>
                </a:path>
              </a:pathLst>
            </a:custGeom>
            <a:solidFill>
              <a:srgbClr val="051D40">
                <a:alpha val="74902"/>
              </a:srgbClr>
            </a:solidFill>
          </p:spPr>
        </p:sp>
        <p:sp>
          <p:nvSpPr>
            <p:cNvPr name="TextBox 4" id="4"/>
            <p:cNvSpPr txBox="true"/>
            <p:nvPr/>
          </p:nvSpPr>
          <p:spPr>
            <a:xfrm>
              <a:off x="0" y="-38100"/>
              <a:ext cx="3846341" cy="2747433"/>
            </a:xfrm>
            <a:prstGeom prst="rect">
              <a:avLst/>
            </a:prstGeom>
          </p:spPr>
          <p:txBody>
            <a:bodyPr anchor="ctr" rtlCol="false" tIns="50800" lIns="50800" bIns="50800" rIns="50800"/>
            <a:lstStyle/>
            <a:p>
              <a:pPr algn="ctr" marL="407565" indent="-203783" lvl="1">
                <a:lnSpc>
                  <a:spcPts val="2605"/>
                </a:lnSpc>
                <a:buFont typeface="Arial"/>
                <a:buChar char="•"/>
              </a:pPr>
            </a:p>
            <a:p>
              <a:pPr algn="ctr">
                <a:lnSpc>
                  <a:spcPts val="2605"/>
                </a:lnSpc>
              </a:pPr>
            </a:p>
          </p:txBody>
        </p:sp>
      </p:grpSp>
      <p:sp>
        <p:nvSpPr>
          <p:cNvPr name="TextBox 5" id="5"/>
          <p:cNvSpPr txBox="true"/>
          <p:nvPr/>
        </p:nvSpPr>
        <p:spPr>
          <a:xfrm rot="0">
            <a:off x="2933722" y="402786"/>
            <a:ext cx="11934573" cy="1071947"/>
          </a:xfrm>
          <a:prstGeom prst="rect">
            <a:avLst/>
          </a:prstGeom>
        </p:spPr>
        <p:txBody>
          <a:bodyPr anchor="t" rtlCol="false" tIns="0" lIns="0" bIns="0" rIns="0">
            <a:spAutoFit/>
          </a:bodyPr>
          <a:lstStyle/>
          <a:p>
            <a:pPr algn="ctr">
              <a:lnSpc>
                <a:spcPts val="8977"/>
              </a:lnSpc>
              <a:spcBef>
                <a:spcPct val="0"/>
              </a:spcBef>
            </a:pPr>
            <a:r>
              <a:rPr lang="en-US" sz="6505">
                <a:solidFill>
                  <a:srgbClr val="FFFFFF"/>
                </a:solidFill>
                <a:latin typeface="DM Sans"/>
              </a:rPr>
              <a:t>Cracking the Nut of the Module</a:t>
            </a:r>
          </a:p>
        </p:txBody>
      </p:sp>
      <p:sp>
        <p:nvSpPr>
          <p:cNvPr name="TextBox 6" id="6"/>
          <p:cNvSpPr txBox="true"/>
          <p:nvPr/>
        </p:nvSpPr>
        <p:spPr>
          <a:xfrm rot="0">
            <a:off x="794012" y="1678360"/>
            <a:ext cx="8968650" cy="952422"/>
          </a:xfrm>
          <a:prstGeom prst="rect">
            <a:avLst/>
          </a:prstGeom>
        </p:spPr>
        <p:txBody>
          <a:bodyPr anchor="t" rtlCol="false" tIns="0" lIns="0" bIns="0" rIns="0">
            <a:spAutoFit/>
          </a:bodyPr>
          <a:lstStyle/>
          <a:p>
            <a:pPr algn="ctr" marL="1244597" indent="-622299" lvl="1">
              <a:lnSpc>
                <a:spcPts val="7955"/>
              </a:lnSpc>
              <a:spcBef>
                <a:spcPct val="0"/>
              </a:spcBef>
              <a:buFont typeface="Arial"/>
              <a:buChar char="•"/>
            </a:pPr>
            <a:r>
              <a:rPr lang="en-US" sz="5764">
                <a:solidFill>
                  <a:srgbClr val="FFFFFF"/>
                </a:solidFill>
                <a:latin typeface="DM Sans"/>
              </a:rPr>
              <a:t>Module name: multiply</a:t>
            </a:r>
          </a:p>
        </p:txBody>
      </p:sp>
      <p:sp>
        <p:nvSpPr>
          <p:cNvPr name="TextBox 7" id="7"/>
          <p:cNvSpPr txBox="true"/>
          <p:nvPr/>
        </p:nvSpPr>
        <p:spPr>
          <a:xfrm rot="0">
            <a:off x="9139238" y="4965075"/>
            <a:ext cx="9525" cy="318750"/>
          </a:xfrm>
          <a:prstGeom prst="rect">
            <a:avLst/>
          </a:prstGeom>
        </p:spPr>
        <p:txBody>
          <a:bodyPr anchor="t" rtlCol="false" tIns="0" lIns="0" bIns="0" rIns="0">
            <a:spAutoFit/>
          </a:bodyPr>
          <a:lstStyle/>
          <a:p>
            <a:pPr algn="ctr">
              <a:lnSpc>
                <a:spcPts val="2605"/>
              </a:lnSpc>
              <a:spcBef>
                <a:spcPct val="0"/>
              </a:spcBef>
            </a:pPr>
          </a:p>
        </p:txBody>
      </p:sp>
      <p:sp>
        <p:nvSpPr>
          <p:cNvPr name="TextBox 8" id="8"/>
          <p:cNvSpPr txBox="true"/>
          <p:nvPr/>
        </p:nvSpPr>
        <p:spPr>
          <a:xfrm rot="0">
            <a:off x="1588730" y="1859407"/>
            <a:ext cx="3751691" cy="2711748"/>
          </a:xfrm>
          <a:prstGeom prst="rect">
            <a:avLst/>
          </a:prstGeom>
        </p:spPr>
        <p:txBody>
          <a:bodyPr anchor="t" rtlCol="false" tIns="0" lIns="0" bIns="0" rIns="0">
            <a:spAutoFit/>
          </a:bodyPr>
          <a:lstStyle/>
          <a:p>
            <a:pPr algn="ctr">
              <a:lnSpc>
                <a:spcPts val="7228"/>
              </a:lnSpc>
            </a:pPr>
          </a:p>
          <a:p>
            <a:pPr algn="ctr">
              <a:lnSpc>
                <a:spcPts val="7228"/>
              </a:lnSpc>
            </a:pPr>
            <a:r>
              <a:rPr lang="en-US" sz="5237">
                <a:solidFill>
                  <a:srgbClr val="FFFFFF"/>
                </a:solidFill>
                <a:latin typeface="DM Sans"/>
              </a:rPr>
              <a:t>Inputs:</a:t>
            </a:r>
          </a:p>
          <a:p>
            <a:pPr algn="ctr">
              <a:lnSpc>
                <a:spcPts val="7228"/>
              </a:lnSpc>
              <a:spcBef>
                <a:spcPct val="0"/>
              </a:spcBef>
            </a:pPr>
          </a:p>
        </p:txBody>
      </p:sp>
      <p:sp>
        <p:nvSpPr>
          <p:cNvPr name="TextBox 9" id="9"/>
          <p:cNvSpPr txBox="true"/>
          <p:nvPr/>
        </p:nvSpPr>
        <p:spPr>
          <a:xfrm rot="0">
            <a:off x="1035589" y="3905968"/>
            <a:ext cx="9848612" cy="2261584"/>
          </a:xfrm>
          <a:prstGeom prst="rect">
            <a:avLst/>
          </a:prstGeom>
        </p:spPr>
        <p:txBody>
          <a:bodyPr anchor="t" rtlCol="false" tIns="0" lIns="0" bIns="0" rIns="0">
            <a:spAutoFit/>
          </a:bodyPr>
          <a:lstStyle/>
          <a:p>
            <a:pPr algn="ctr" marL="1900530" indent="-633510" lvl="2">
              <a:lnSpc>
                <a:spcPts val="6073"/>
              </a:lnSpc>
              <a:buFont typeface="Arial"/>
              <a:buChar char="⚬"/>
            </a:pPr>
            <a:r>
              <a:rPr lang="en-US" sz="4401">
                <a:solidFill>
                  <a:srgbClr val="FFFFFF"/>
                </a:solidFill>
                <a:latin typeface="DM Sans"/>
              </a:rPr>
              <a:t>in1: First operand (4-bit)</a:t>
            </a:r>
          </a:p>
          <a:p>
            <a:pPr algn="ctr" marL="1900530" indent="-633510" lvl="2">
              <a:lnSpc>
                <a:spcPts val="6073"/>
              </a:lnSpc>
              <a:buFont typeface="Arial"/>
              <a:buChar char="⚬"/>
            </a:pPr>
            <a:r>
              <a:rPr lang="en-US" sz="4401">
                <a:solidFill>
                  <a:srgbClr val="FFFFFF"/>
                </a:solidFill>
                <a:latin typeface="DM Sans"/>
              </a:rPr>
              <a:t>     </a:t>
            </a:r>
            <a:r>
              <a:rPr lang="en-US" sz="4401">
                <a:solidFill>
                  <a:srgbClr val="FFFFFF"/>
                </a:solidFill>
                <a:latin typeface="DM Sans"/>
              </a:rPr>
              <a:t>in2: Second operand (4-bit)</a:t>
            </a:r>
          </a:p>
          <a:p>
            <a:pPr algn="ctr">
              <a:lnSpc>
                <a:spcPts val="6073"/>
              </a:lnSpc>
            </a:pPr>
            <a:r>
              <a:rPr lang="en-US" sz="4401">
                <a:solidFill>
                  <a:srgbClr val="FFFFFF"/>
                </a:solidFill>
                <a:latin typeface="DM Sans"/>
              </a:rPr>
              <a:t>     </a:t>
            </a:r>
          </a:p>
        </p:txBody>
      </p:sp>
      <p:sp>
        <p:nvSpPr>
          <p:cNvPr name="TextBox 10" id="10"/>
          <p:cNvSpPr txBox="true"/>
          <p:nvPr/>
        </p:nvSpPr>
        <p:spPr>
          <a:xfrm rot="0">
            <a:off x="1035589" y="7443902"/>
            <a:ext cx="10586184" cy="2188980"/>
          </a:xfrm>
          <a:prstGeom prst="rect">
            <a:avLst/>
          </a:prstGeom>
        </p:spPr>
        <p:txBody>
          <a:bodyPr anchor="t" rtlCol="false" tIns="0" lIns="0" bIns="0" rIns="0">
            <a:spAutoFit/>
          </a:bodyPr>
          <a:lstStyle/>
          <a:p>
            <a:pPr algn="ctr">
              <a:lnSpc>
                <a:spcPts val="5928"/>
              </a:lnSpc>
            </a:pPr>
          </a:p>
          <a:p>
            <a:pPr algn="ctr" marL="1855018" indent="-618339" lvl="2">
              <a:lnSpc>
                <a:spcPts val="5928"/>
              </a:lnSpc>
              <a:buFont typeface="Arial"/>
              <a:buChar char="⚬"/>
            </a:pPr>
            <a:r>
              <a:rPr lang="en-US" sz="4296">
                <a:solidFill>
                  <a:srgbClr val="FFFFFF"/>
                </a:solidFill>
                <a:latin typeface="DM Sans"/>
              </a:rPr>
              <a:t>out: Result of multiplication (8-bit)</a:t>
            </a:r>
          </a:p>
          <a:p>
            <a:pPr algn="ctr">
              <a:lnSpc>
                <a:spcPts val="5928"/>
              </a:lnSpc>
              <a:spcBef>
                <a:spcPct val="0"/>
              </a:spcBef>
            </a:pPr>
          </a:p>
        </p:txBody>
      </p:sp>
      <p:sp>
        <p:nvSpPr>
          <p:cNvPr name="TextBox 11" id="11"/>
          <p:cNvSpPr txBox="true"/>
          <p:nvPr/>
        </p:nvSpPr>
        <p:spPr>
          <a:xfrm rot="0">
            <a:off x="1837200" y="7024775"/>
            <a:ext cx="3503220" cy="1652782"/>
          </a:xfrm>
          <a:prstGeom prst="rect">
            <a:avLst/>
          </a:prstGeom>
        </p:spPr>
        <p:txBody>
          <a:bodyPr anchor="t" rtlCol="false" tIns="0" lIns="0" bIns="0" rIns="0">
            <a:spAutoFit/>
          </a:bodyPr>
          <a:lstStyle/>
          <a:p>
            <a:pPr algn="ctr">
              <a:lnSpc>
                <a:spcPts val="6600"/>
              </a:lnSpc>
            </a:pPr>
            <a:r>
              <a:rPr lang="en-US" sz="4783">
                <a:solidFill>
                  <a:srgbClr val="FFFFFF"/>
                </a:solidFill>
                <a:latin typeface="DM Sans"/>
              </a:rPr>
              <a:t>Outputs:</a:t>
            </a:r>
          </a:p>
          <a:p>
            <a:pPr algn="ctr">
              <a:lnSpc>
                <a:spcPts val="6600"/>
              </a:lnSpc>
            </a:pPr>
          </a:p>
        </p:txBody>
      </p:sp>
      <p:sp>
        <p:nvSpPr>
          <p:cNvPr name="AutoShape 12" id="12"/>
          <p:cNvSpPr/>
          <p:nvPr/>
        </p:nvSpPr>
        <p:spPr>
          <a:xfrm>
            <a:off x="11795760" y="1493783"/>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DAF5Blfq4qM</dc:identifier>
  <dcterms:modified xsi:type="dcterms:W3CDTF">2011-08-01T06:04:30Z</dcterms:modified>
  <cp:revision>1</cp:revision>
  <dc:title>Digi</dc:title>
</cp:coreProperties>
</file>